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2" r:id="rId3"/>
    <p:sldId id="283" r:id="rId4"/>
    <p:sldId id="277" r:id="rId5"/>
    <p:sldId id="285" r:id="rId6"/>
    <p:sldId id="278" r:id="rId7"/>
    <p:sldId id="279" r:id="rId8"/>
    <p:sldId id="284" r:id="rId9"/>
    <p:sldId id="280" r:id="rId10"/>
    <p:sldId id="281" r:id="rId11"/>
    <p:sldId id="274" r:id="rId12"/>
    <p:sldId id="275" r:id="rId13"/>
    <p:sldId id="276" r:id="rId14"/>
    <p:sldId id="259" r:id="rId15"/>
    <p:sldId id="260" r:id="rId16"/>
    <p:sldId id="287" r:id="rId17"/>
    <p:sldId id="286" r:id="rId18"/>
    <p:sldId id="289" r:id="rId19"/>
    <p:sldId id="272" r:id="rId20"/>
    <p:sldId id="290"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2C3E39B-522D-4C8B-A79D-73DE856EF785}"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A271640-6B02-44C4-BCF1-8692FE2D8E98}"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2C3E39B-522D-4C8B-A79D-73DE856EF785}"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A271640-6B02-44C4-BCF1-8692FE2D8E9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2C3E39B-522D-4C8B-A79D-73DE856EF785}"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A271640-6B02-44C4-BCF1-8692FE2D8E9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2C3E39B-522D-4C8B-A79D-73DE856EF785}"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A271640-6B02-44C4-BCF1-8692FE2D8E9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C3E39B-522D-4C8B-A79D-73DE856EF785}"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A271640-6B02-44C4-BCF1-8692FE2D8E98}"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2C3E39B-522D-4C8B-A79D-73DE856EF785}" type="datetimeFigureOut">
              <a:rPr lang="en-US" smtClean="0"/>
              <a:pPr/>
              <a:t>8/11/2020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A271640-6B02-44C4-BCF1-8692FE2D8E9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2C3E39B-522D-4C8B-A79D-73DE856EF785}" type="datetimeFigureOut">
              <a:rPr lang="en-US" smtClean="0"/>
              <a:pPr/>
              <a:t>8/11/2020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A271640-6B02-44C4-BCF1-8692FE2D8E9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2C3E39B-522D-4C8B-A79D-73DE856EF785}" type="datetimeFigureOut">
              <a:rPr lang="en-US" smtClean="0"/>
              <a:pPr/>
              <a:t>8/11/2020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A271640-6B02-44C4-BCF1-8692FE2D8E9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C3E39B-522D-4C8B-A79D-73DE856EF785}" type="datetimeFigureOut">
              <a:rPr lang="en-US" smtClean="0"/>
              <a:pPr/>
              <a:t>8/11/2020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A271640-6B02-44C4-BCF1-8692FE2D8E9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C3E39B-522D-4C8B-A79D-73DE856EF785}" type="datetimeFigureOut">
              <a:rPr lang="en-US" smtClean="0"/>
              <a:pPr/>
              <a:t>8/11/2020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A271640-6B02-44C4-BCF1-8692FE2D8E98}"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C3E39B-522D-4C8B-A79D-73DE856EF785}" type="datetimeFigureOut">
              <a:rPr lang="en-US" smtClean="0"/>
              <a:pPr/>
              <a:t>8/11/2020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A271640-6B02-44C4-BCF1-8692FE2D8E98}"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60000"/>
                <a:lumOff val="40000"/>
              </a:schemeClr>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C3E39B-522D-4C8B-A79D-73DE856EF785}" type="datetimeFigureOut">
              <a:rPr lang="en-US" smtClean="0"/>
              <a:pPr/>
              <a:t>8/11/2020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71640-6B02-44C4-BCF1-8692FE2D8E9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3.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4.gif"/><Relationship Id="rId2" Type="http://schemas.openxmlformats.org/officeDocument/2006/relationships/image" Target="../media/image23.gif"/><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16.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8.gif"/><Relationship Id="rId2" Type="http://schemas.openxmlformats.org/officeDocument/2006/relationships/image" Target="../media/image27.gif"/><Relationship Id="rId1" Type="http://schemas.openxmlformats.org/officeDocument/2006/relationships/slideLayout" Target="../slideLayouts/slideLayout2.xml"/><Relationship Id="rId5" Type="http://schemas.openxmlformats.org/officeDocument/2006/relationships/image" Target="../media/image30.png"/><Relationship Id="rId4" Type="http://schemas.openxmlformats.org/officeDocument/2006/relationships/image" Target="../media/image2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png"/><Relationship Id="rId1" Type="http://schemas.openxmlformats.org/officeDocument/2006/relationships/slideLayout" Target="../slideLayouts/slideLayout2.xml"/><Relationship Id="rId5" Type="http://schemas.openxmlformats.org/officeDocument/2006/relationships/image" Target="../media/image34.jpeg"/><Relationship Id="rId4" Type="http://schemas.openxmlformats.org/officeDocument/2006/relationships/image" Target="../media/image33.jpe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2844" y="142852"/>
            <a:ext cx="8786874" cy="6572296"/>
          </a:xfrm>
          <a:gradFill>
            <a:gsLst>
              <a:gs pos="0">
                <a:srgbClr val="5E9EFF"/>
              </a:gs>
              <a:gs pos="39999">
                <a:srgbClr val="85C2FF"/>
              </a:gs>
              <a:gs pos="70000">
                <a:srgbClr val="C4D6EB"/>
              </a:gs>
              <a:gs pos="100000">
                <a:srgbClr val="FFEBFA"/>
              </a:gs>
            </a:gsLst>
            <a:lin ang="16200000" scaled="0"/>
          </a:gradFill>
          <a:effectLst>
            <a:glow rad="228600">
              <a:schemeClr val="accent2">
                <a:satMod val="175000"/>
                <a:alpha val="40000"/>
              </a:schemeClr>
            </a:glow>
            <a:outerShdw blurRad="40000" dist="20000" dir="5400000" rotWithShape="0">
              <a:srgbClr val="000000">
                <a:alpha val="38000"/>
              </a:srgbClr>
            </a:outerShdw>
            <a:softEdge rad="63500"/>
          </a:effectLst>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dirty="0" smtClean="0"/>
              <a:t/>
            </a:r>
            <a:br>
              <a:rPr lang="en-US" dirty="0" smtClean="0"/>
            </a:br>
            <a:r>
              <a:rPr lang="en-US" dirty="0" smtClean="0"/>
              <a:t/>
            </a:r>
            <a:br>
              <a:rPr lang="en-US" dirty="0" smtClean="0"/>
            </a:br>
            <a:r>
              <a:rPr lang="en-US" dirty="0" smtClean="0"/>
              <a:t>COMPUTER SYSTEM AND ORGANISATION</a:t>
            </a:r>
            <a:br>
              <a:rPr lang="en-US" dirty="0" smtClean="0"/>
            </a:br>
            <a:r>
              <a:rPr lang="en-US" dirty="0" smtClean="0"/>
              <a:t>(MODULE  6/6)</a:t>
            </a:r>
            <a:br>
              <a:rPr lang="en-US" dirty="0" smtClean="0"/>
            </a:br>
            <a:r>
              <a:rPr lang="en-US" dirty="0" smtClean="0"/>
              <a:t/>
            </a:r>
            <a:br>
              <a:rPr lang="en-US" dirty="0" smtClean="0"/>
            </a:br>
            <a:r>
              <a:rPr lang="en-US" dirty="0" smtClean="0"/>
              <a:t>BY</a:t>
            </a:r>
            <a:br>
              <a:rPr lang="en-US" dirty="0" smtClean="0"/>
            </a:br>
            <a:r>
              <a:rPr lang="en-US" dirty="0" smtClean="0"/>
              <a:t>Mrs. SUJATA PRADHAN</a:t>
            </a:r>
            <a:br>
              <a:rPr lang="en-US" dirty="0" smtClean="0"/>
            </a:br>
            <a:r>
              <a:rPr lang="en-US" dirty="0" smtClean="0"/>
              <a:t>PGT(SS),AECS,ANUPURAM</a:t>
            </a:r>
            <a:br>
              <a:rPr lang="en-US" dirty="0" smtClean="0"/>
            </a:br>
            <a:r>
              <a:rPr lang="en-US" dirty="0" smtClean="0"/>
              <a:t/>
            </a:r>
            <a:br>
              <a:rPr lang="en-US" dirty="0" smtClean="0"/>
            </a:b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762000"/>
          </a:xfrm>
        </p:spPr>
        <p:style>
          <a:lnRef idx="1">
            <a:schemeClr val="accent1"/>
          </a:lnRef>
          <a:fillRef idx="2">
            <a:schemeClr val="accent1"/>
          </a:fillRef>
          <a:effectRef idx="1">
            <a:schemeClr val="accent1"/>
          </a:effectRef>
          <a:fontRef idx="minor">
            <a:schemeClr val="dk1"/>
          </a:fontRef>
        </p:style>
        <p:txBody>
          <a:bodyPr>
            <a:normAutofit/>
          </a:bodyPr>
          <a:lstStyle/>
          <a:p>
            <a:r>
              <a:rPr lang="en-US" sz="3600" dirty="0" smtClean="0"/>
              <a:t>Boolean equations of De Morgan’s Theorem</a:t>
            </a:r>
            <a:endParaRPr lang="en-US" sz="3600" dirty="0"/>
          </a:p>
        </p:txBody>
      </p:sp>
      <p:pic>
        <p:nvPicPr>
          <p:cNvPr id="31746" name="Picture 2" descr="C:\Users\Sujatha\Desktop\download (2).png"/>
          <p:cNvPicPr>
            <a:picLocks noGrp="1" noChangeAspect="1" noChangeArrowheads="1"/>
          </p:cNvPicPr>
          <p:nvPr>
            <p:ph idx="1"/>
          </p:nvPr>
        </p:nvPicPr>
        <p:blipFill>
          <a:blip r:embed="rId2" cstate="print">
            <a:duotone>
              <a:prstClr val="black"/>
              <a:schemeClr val="accent1">
                <a:tint val="45000"/>
                <a:satMod val="400000"/>
              </a:schemeClr>
            </a:duotone>
          </a:blip>
          <a:srcRect/>
          <a:stretch>
            <a:fillRect/>
          </a:stretch>
        </p:blipFill>
        <p:spPr bwMode="auto">
          <a:xfrm>
            <a:off x="2214546" y="1000108"/>
            <a:ext cx="4724400" cy="2339192"/>
          </a:xfrm>
          <a:prstGeom prst="rect">
            <a:avLst/>
          </a:prstGeom>
          <a:solidFill>
            <a:schemeClr val="accent2">
              <a:lumMod val="60000"/>
              <a:lumOff val="40000"/>
            </a:schemeClr>
          </a:solidFill>
          <a:ln w="19050">
            <a:solidFill>
              <a:schemeClr val="tx1"/>
            </a:solidFill>
          </a:ln>
        </p:spPr>
      </p:pic>
      <p:pic>
        <p:nvPicPr>
          <p:cNvPr id="31747" name="Picture 3" descr="C:\Users\Sujatha\Desktop\images.png"/>
          <p:cNvPicPr>
            <a:picLocks noChangeAspect="1" noChangeArrowheads="1"/>
          </p:cNvPicPr>
          <p:nvPr/>
        </p:nvPicPr>
        <p:blipFill>
          <a:blip r:embed="rId3" cstate="print">
            <a:duotone>
              <a:prstClr val="black"/>
              <a:schemeClr val="accent1">
                <a:tint val="45000"/>
                <a:satMod val="400000"/>
              </a:schemeClr>
            </a:duotone>
          </a:blip>
          <a:srcRect/>
          <a:stretch>
            <a:fillRect/>
          </a:stretch>
        </p:blipFill>
        <p:spPr bwMode="auto">
          <a:xfrm>
            <a:off x="357158" y="4357694"/>
            <a:ext cx="4038600" cy="1981200"/>
          </a:xfrm>
          <a:prstGeom prst="rect">
            <a:avLst/>
          </a:prstGeom>
          <a:solidFill>
            <a:schemeClr val="accent2">
              <a:lumMod val="60000"/>
              <a:lumOff val="40000"/>
              <a:alpha val="48000"/>
            </a:schemeClr>
          </a:solidFill>
          <a:ln w="19050">
            <a:solidFill>
              <a:schemeClr val="tx1"/>
            </a:solidFill>
          </a:ln>
        </p:spPr>
      </p:pic>
      <p:pic>
        <p:nvPicPr>
          <p:cNvPr id="7171" name="Picture 3"/>
          <p:cNvPicPr>
            <a:picLocks noChangeAspect="1" noChangeArrowheads="1"/>
          </p:cNvPicPr>
          <p:nvPr/>
        </p:nvPicPr>
        <p:blipFill>
          <a:blip r:embed="rId4">
            <a:duotone>
              <a:prstClr val="black"/>
              <a:schemeClr val="accent1">
                <a:tint val="45000"/>
                <a:satMod val="400000"/>
              </a:schemeClr>
            </a:duotone>
          </a:blip>
          <a:srcRect/>
          <a:stretch>
            <a:fillRect/>
          </a:stretch>
        </p:blipFill>
        <p:spPr bwMode="auto">
          <a:xfrm>
            <a:off x="4572000" y="4357694"/>
            <a:ext cx="4267200" cy="1981200"/>
          </a:xfrm>
          <a:prstGeom prst="rect">
            <a:avLst/>
          </a:prstGeom>
          <a:noFill/>
          <a:ln w="19050">
            <a:solidFill>
              <a:schemeClr val="tx1"/>
            </a:solidFill>
            <a:miter lim="800000"/>
            <a:headEnd/>
            <a:tailEnd/>
          </a:ln>
          <a:effectLst/>
        </p:spPr>
      </p:pic>
      <p:sp>
        <p:nvSpPr>
          <p:cNvPr id="7" name="Rectangle 6"/>
          <p:cNvSpPr/>
          <p:nvPr/>
        </p:nvSpPr>
        <p:spPr>
          <a:xfrm>
            <a:off x="142844" y="3500438"/>
            <a:ext cx="8858312" cy="646331"/>
          </a:xfrm>
          <a:prstGeom prst="rect">
            <a:avLst/>
          </a:prstGeom>
        </p:spPr>
        <p:txBody>
          <a:bodyPr wrap="square">
            <a:spAutoFit/>
          </a:bodyPr>
          <a:lstStyle/>
          <a:p>
            <a:pPr>
              <a:buNone/>
            </a:pPr>
            <a:r>
              <a:rPr lang="en-US" b="1" dirty="0" smtClean="0"/>
              <a:t>Note:</a:t>
            </a:r>
            <a:r>
              <a:rPr lang="en-US" dirty="0" smtClean="0"/>
              <a:t> When a long bar is broken, the operation directly underneath the break changes from logical AND operation to logical OR operation and vice versa.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b="1" dirty="0"/>
              <a:t>U</a:t>
            </a:r>
            <a:r>
              <a:rPr lang="en-US" b="1" dirty="0" smtClean="0"/>
              <a:t>niversal </a:t>
            </a:r>
            <a:r>
              <a:rPr lang="en-US" b="1" dirty="0"/>
              <a:t>G</a:t>
            </a:r>
            <a:r>
              <a:rPr lang="en-US" b="1" dirty="0" smtClean="0"/>
              <a:t>ates</a:t>
            </a:r>
            <a:endParaRPr lang="en-US" dirty="0"/>
          </a:p>
        </p:txBody>
      </p:sp>
      <p:sp>
        <p:nvSpPr>
          <p:cNvPr id="3" name="Content Placeholder 2"/>
          <p:cNvSpPr>
            <a:spLocks noGrp="1"/>
          </p:cNvSpPr>
          <p:nvPr>
            <p:ph idx="1"/>
          </p:nvPr>
        </p:nvSpPr>
        <p:spPr>
          <a:xfrm>
            <a:off x="228600" y="762000"/>
            <a:ext cx="8686800" cy="5943600"/>
          </a:xfrm>
          <a:ln w="19050">
            <a:solidFill>
              <a:schemeClr val="tx1"/>
            </a:solidFill>
          </a:ln>
        </p:spPr>
        <p:txBody>
          <a:bodyPr>
            <a:normAutofit/>
          </a:bodyPr>
          <a:lstStyle/>
          <a:p>
            <a:pPr>
              <a:buNone/>
            </a:pPr>
            <a:r>
              <a:rPr lang="en-US" dirty="0" smtClean="0"/>
              <a:t>	</a:t>
            </a:r>
            <a:r>
              <a:rPr lang="en-US" sz="1800" dirty="0" smtClean="0"/>
              <a:t>In addition to </a:t>
            </a:r>
            <a:r>
              <a:rPr lang="en-US" sz="1800" b="1" dirty="0" smtClean="0"/>
              <a:t>AND, OR, and NOT ,fundamental gates</a:t>
            </a:r>
            <a:r>
              <a:rPr lang="en-US" sz="1800" dirty="0" smtClean="0"/>
              <a:t>, other logic gates like </a:t>
            </a:r>
            <a:r>
              <a:rPr lang="en-US" sz="1800" b="1" dirty="0" smtClean="0"/>
              <a:t>NAND and NOR </a:t>
            </a:r>
            <a:r>
              <a:rPr lang="en-US" sz="1800" dirty="0" smtClean="0"/>
              <a:t>are also used in the design of digital circuits. A</a:t>
            </a:r>
            <a:r>
              <a:rPr lang="en-US" sz="1800" dirty="0"/>
              <a:t> </a:t>
            </a:r>
            <a:r>
              <a:rPr lang="en-US" sz="1800" b="1" dirty="0"/>
              <a:t>universal gate</a:t>
            </a:r>
            <a:r>
              <a:rPr lang="en-US" sz="1800" dirty="0"/>
              <a:t> is a </a:t>
            </a:r>
            <a:r>
              <a:rPr lang="en-US" sz="1800" b="1" dirty="0"/>
              <a:t>gate</a:t>
            </a:r>
            <a:r>
              <a:rPr lang="en-US" sz="1800" dirty="0"/>
              <a:t> which can implement any Boolean function </a:t>
            </a:r>
            <a:r>
              <a:rPr lang="en-US" sz="1800" dirty="0" smtClean="0"/>
              <a:t>without </a:t>
            </a:r>
            <a:r>
              <a:rPr lang="en-US" sz="1800" dirty="0"/>
              <a:t>use </a:t>
            </a:r>
            <a:r>
              <a:rPr lang="en-US" sz="1800" dirty="0" smtClean="0"/>
              <a:t>of any </a:t>
            </a:r>
            <a:r>
              <a:rPr lang="en-US" sz="1800" dirty="0"/>
              <a:t>other </a:t>
            </a:r>
            <a:r>
              <a:rPr lang="en-US" sz="1800" b="1" dirty="0"/>
              <a:t>gate</a:t>
            </a:r>
            <a:r>
              <a:rPr lang="en-US" sz="1800" dirty="0"/>
              <a:t> type. </a:t>
            </a:r>
            <a:r>
              <a:rPr lang="en-US" sz="1800" b="1" dirty="0"/>
              <a:t>The NAND and NOR gates are universal gates.</a:t>
            </a:r>
            <a:r>
              <a:rPr lang="en-US" sz="1800" dirty="0"/>
              <a:t> In practice, this is advantageous since NAND and NOR </a:t>
            </a:r>
            <a:r>
              <a:rPr lang="en-US" sz="1800" b="1" dirty="0"/>
              <a:t>gates</a:t>
            </a:r>
            <a:r>
              <a:rPr lang="en-US" sz="1800" dirty="0"/>
              <a:t> are economical and easier to fabricate </a:t>
            </a:r>
            <a:r>
              <a:rPr lang="en-US" sz="1800" dirty="0" smtClean="0"/>
              <a:t>all </a:t>
            </a:r>
            <a:r>
              <a:rPr lang="en-US" sz="1800" dirty="0"/>
              <a:t>IC digital logic families</a:t>
            </a:r>
            <a:r>
              <a:rPr lang="en-US" sz="1800" dirty="0" smtClean="0"/>
              <a:t>.</a:t>
            </a:r>
          </a:p>
          <a:p>
            <a:r>
              <a:rPr lang="en-US" sz="1800" dirty="0" smtClean="0"/>
              <a:t> </a:t>
            </a:r>
            <a:r>
              <a:rPr lang="en-US" sz="1800" b="1" dirty="0" smtClean="0"/>
              <a:t>NAND Gate</a:t>
            </a:r>
            <a:r>
              <a:rPr lang="en-US" sz="1800" dirty="0" smtClean="0"/>
              <a:t>: The NAND gate represents the </a:t>
            </a:r>
            <a:r>
              <a:rPr lang="en-US" sz="1800" b="1" dirty="0" smtClean="0"/>
              <a:t>complement of the AND</a:t>
            </a:r>
            <a:r>
              <a:rPr lang="en-US" sz="1800" dirty="0" smtClean="0"/>
              <a:t> operation. Its name is an abbreviation of </a:t>
            </a:r>
            <a:r>
              <a:rPr lang="en-US" sz="1800" b="1" dirty="0" smtClean="0"/>
              <a:t>N</a:t>
            </a:r>
            <a:r>
              <a:rPr lang="en-US" sz="1800" dirty="0" smtClean="0"/>
              <a:t>OT </a:t>
            </a:r>
            <a:r>
              <a:rPr lang="en-US" sz="1800" b="1" dirty="0" smtClean="0"/>
              <a:t>AND</a:t>
            </a:r>
            <a:r>
              <a:rPr lang="en-US" sz="1800" dirty="0" smtClean="0"/>
              <a:t>. The graphic symbol for the NAND gate consists of an </a:t>
            </a:r>
            <a:r>
              <a:rPr lang="en-US" sz="1800" b="1" dirty="0" smtClean="0"/>
              <a:t>AND symbol with a bubble </a:t>
            </a:r>
            <a:r>
              <a:rPr lang="en-US" sz="1800" dirty="0" smtClean="0"/>
              <a:t>on the output, denoting that a complement operation is perform.</a:t>
            </a:r>
          </a:p>
          <a:p>
            <a:r>
              <a:rPr lang="en-US" sz="1800" b="1" dirty="0" smtClean="0"/>
              <a:t>NOR Gate: </a:t>
            </a:r>
            <a:r>
              <a:rPr lang="en-US" sz="1800" dirty="0" smtClean="0"/>
              <a:t>The NOR gate represents the </a:t>
            </a:r>
            <a:r>
              <a:rPr lang="en-US" sz="1800" b="1" dirty="0" smtClean="0"/>
              <a:t>complement of the OR </a:t>
            </a:r>
            <a:r>
              <a:rPr lang="en-US" sz="1800" dirty="0" smtClean="0"/>
              <a:t>operation. Its name is an abbreviation of </a:t>
            </a:r>
            <a:r>
              <a:rPr lang="en-US" sz="1800" b="1" dirty="0" smtClean="0"/>
              <a:t>N</a:t>
            </a:r>
            <a:r>
              <a:rPr lang="en-US" sz="1800" dirty="0" smtClean="0"/>
              <a:t>OT</a:t>
            </a:r>
            <a:r>
              <a:rPr lang="en-US" sz="1800" b="1" dirty="0" smtClean="0"/>
              <a:t> OR</a:t>
            </a:r>
            <a:r>
              <a:rPr lang="en-US" sz="1800" dirty="0" smtClean="0"/>
              <a:t>. The graphic symbol for the NOR gate consists of an </a:t>
            </a:r>
            <a:r>
              <a:rPr lang="en-US" sz="1800" b="1" dirty="0" smtClean="0"/>
              <a:t>OR symbol with a bubble</a:t>
            </a:r>
            <a:r>
              <a:rPr lang="en-US" sz="1800" dirty="0" smtClean="0"/>
              <a:t> on the output, </a:t>
            </a:r>
            <a:r>
              <a:rPr lang="en-US" sz="1800" dirty="0" err="1" smtClean="0"/>
              <a:t>ed</a:t>
            </a:r>
            <a:r>
              <a:rPr lang="en-US" sz="1800" dirty="0" smtClean="0"/>
              <a:t> on the output of the AND gate. </a:t>
            </a:r>
            <a:endParaRPr lang="en-US" sz="1800" dirty="0"/>
          </a:p>
        </p:txBody>
      </p:sp>
      <p:sp>
        <p:nvSpPr>
          <p:cNvPr id="4" name="object 5"/>
          <p:cNvSpPr/>
          <p:nvPr/>
        </p:nvSpPr>
        <p:spPr>
          <a:xfrm>
            <a:off x="1219200" y="4572000"/>
            <a:ext cx="2790443" cy="1910244"/>
          </a:xfrm>
          <a:prstGeom prst="rect">
            <a:avLst/>
          </a:prstGeom>
          <a:blipFill>
            <a:blip r:embed="rId2">
              <a:duotone>
                <a:prstClr val="black"/>
                <a:schemeClr val="accent1">
                  <a:tint val="45000"/>
                  <a:satMod val="400000"/>
                </a:schemeClr>
              </a:duotone>
            </a:blip>
            <a:stretch>
              <a:fillRect/>
            </a:stretch>
          </a:blipFill>
          <a:effectLst>
            <a:innerShdw blurRad="114300">
              <a:schemeClr val="accent6">
                <a:lumMod val="75000"/>
              </a:schemeClr>
            </a:innerShdw>
          </a:effectLst>
        </p:spPr>
        <p:txBody>
          <a:bodyPr wrap="square" lIns="0" tIns="0" rIns="0" bIns="0" rtlCol="0"/>
          <a:lstStyle/>
          <a:p>
            <a:endParaRPr/>
          </a:p>
        </p:txBody>
      </p:sp>
      <p:sp>
        <p:nvSpPr>
          <p:cNvPr id="5" name="object 3"/>
          <p:cNvSpPr/>
          <p:nvPr/>
        </p:nvSpPr>
        <p:spPr>
          <a:xfrm>
            <a:off x="5410200" y="4572000"/>
            <a:ext cx="2790443" cy="1952364"/>
          </a:xfrm>
          <a:prstGeom prst="rect">
            <a:avLst/>
          </a:prstGeom>
          <a:blipFill>
            <a:blip r:embed="rId3" cstate="print">
              <a:duotone>
                <a:prstClr val="black"/>
                <a:schemeClr val="accent1">
                  <a:tint val="45000"/>
                  <a:satMod val="400000"/>
                </a:schemeClr>
              </a:duotone>
            </a:blip>
            <a:stretch>
              <a:fillRect/>
            </a:stretch>
          </a:blipFill>
          <a:effectLst>
            <a:innerShdw blurRad="114300">
              <a:schemeClr val="accent6">
                <a:lumMod val="75000"/>
              </a:schemeClr>
            </a:innerShdw>
          </a:effectLst>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56356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Universality of NAND Gates</a:t>
            </a:r>
            <a:endParaRPr lang="en-US" dirty="0"/>
          </a:p>
        </p:txBody>
      </p:sp>
      <p:sp>
        <p:nvSpPr>
          <p:cNvPr id="3" name="Content Placeholder 2"/>
          <p:cNvSpPr>
            <a:spLocks noGrp="1"/>
          </p:cNvSpPr>
          <p:nvPr>
            <p:ph idx="1"/>
          </p:nvPr>
        </p:nvSpPr>
        <p:spPr>
          <a:xfrm>
            <a:off x="428596" y="838200"/>
            <a:ext cx="8286808" cy="5867400"/>
          </a:xfrm>
          <a:ln w="19050">
            <a:solidFill>
              <a:schemeClr val="tx1"/>
            </a:solidFill>
          </a:ln>
        </p:spPr>
        <p:txBody>
          <a:bodyPr>
            <a:normAutofit fontScale="85000" lnSpcReduction="20000"/>
          </a:bodyPr>
          <a:lstStyle/>
          <a:p>
            <a:pPr marL="514350" indent="-514350">
              <a:buNone/>
            </a:pPr>
            <a:r>
              <a:rPr lang="en-US" sz="1800" b="1" dirty="0" smtClean="0"/>
              <a:t>	1. Implementing an Inverter (NOT gate) using only NAND  Gate</a:t>
            </a:r>
          </a:p>
          <a:p>
            <a:pPr marL="514350" indent="-514350">
              <a:buNone/>
            </a:pPr>
            <a:r>
              <a:rPr lang="en-US" sz="1800" b="1" dirty="0" smtClean="0"/>
              <a:t>		</a:t>
            </a:r>
            <a:r>
              <a:rPr lang="en-US" sz="1800" dirty="0" smtClean="0"/>
              <a:t> All NAND input pins connect to the input signal A gives an output A’. </a:t>
            </a:r>
          </a:p>
          <a:p>
            <a:pPr marL="514350" indent="-514350">
              <a:buNone/>
            </a:pPr>
            <a:endParaRPr lang="en-US" sz="1800" dirty="0" smtClean="0"/>
          </a:p>
          <a:p>
            <a:pPr marL="514350" indent="-514350">
              <a:buAutoNum type="arabicPeriod" startAt="2"/>
            </a:pPr>
            <a:endParaRPr lang="en-US" sz="1800" b="1" dirty="0" smtClean="0"/>
          </a:p>
          <a:p>
            <a:pPr marL="514350" indent="-514350">
              <a:buAutoNum type="arabicPeriod" startAt="2"/>
            </a:pPr>
            <a:endParaRPr lang="en-US" sz="1800" b="1" dirty="0" smtClean="0"/>
          </a:p>
          <a:p>
            <a:pPr marL="514350" indent="-514350">
              <a:buAutoNum type="arabicPeriod" startAt="2"/>
            </a:pPr>
            <a:endParaRPr lang="en-US" sz="1800" b="1" dirty="0" smtClean="0"/>
          </a:p>
          <a:p>
            <a:pPr marL="514350" indent="-514350">
              <a:buNone/>
            </a:pPr>
            <a:r>
              <a:rPr lang="en-US" sz="1800" b="1" dirty="0" smtClean="0"/>
              <a:t>	2. Implementing AND Using only NAND Gates </a:t>
            </a:r>
          </a:p>
          <a:p>
            <a:pPr marL="514350" indent="-514350">
              <a:buNone/>
            </a:pPr>
            <a:r>
              <a:rPr lang="en-US" sz="1800" b="1" dirty="0" smtClean="0"/>
              <a:t>		</a:t>
            </a:r>
            <a:r>
              <a:rPr lang="en-US" sz="1800" dirty="0" smtClean="0"/>
              <a:t>An AND gate can be replaced by two NAND gates as shown in the figure.</a:t>
            </a:r>
          </a:p>
          <a:p>
            <a:pPr marL="514350" indent="-514350">
              <a:buAutoNum type="arabicPeriod" startAt="2"/>
            </a:pPr>
            <a:endParaRPr lang="en-US" sz="1800" dirty="0" smtClean="0"/>
          </a:p>
          <a:p>
            <a:pPr marL="514350" indent="-514350">
              <a:buAutoNum type="arabicPeriod" startAt="2"/>
            </a:pPr>
            <a:endParaRPr lang="en-US" sz="1800" b="1" dirty="0" smtClean="0"/>
          </a:p>
          <a:p>
            <a:pPr marL="514350" indent="-514350">
              <a:buAutoNum type="arabicPeriod" startAt="2"/>
            </a:pPr>
            <a:endParaRPr lang="en-US" sz="1800" b="1" dirty="0" smtClean="0"/>
          </a:p>
          <a:p>
            <a:pPr marL="514350" indent="-514350">
              <a:buAutoNum type="arabicPeriod" startAt="2"/>
            </a:pPr>
            <a:endParaRPr lang="en-US" sz="1800" b="1" dirty="0" smtClean="0"/>
          </a:p>
          <a:p>
            <a:pPr marL="514350" indent="-514350">
              <a:buAutoNum type="arabicPeriod" startAt="2"/>
            </a:pPr>
            <a:endParaRPr lang="en-US" sz="1800" b="1" dirty="0" smtClean="0"/>
          </a:p>
          <a:p>
            <a:pPr marL="514350" indent="-514350">
              <a:buAutoNum type="arabicPeriod" startAt="2"/>
            </a:pPr>
            <a:endParaRPr lang="en-US" sz="1800" b="1" dirty="0" smtClean="0"/>
          </a:p>
          <a:p>
            <a:pPr marL="514350" indent="-514350">
              <a:buNone/>
            </a:pPr>
            <a:r>
              <a:rPr lang="en-US" sz="1800" b="1" dirty="0" smtClean="0"/>
              <a:t>	3. Implementing OR Using only NAND Gates</a:t>
            </a:r>
          </a:p>
          <a:p>
            <a:pPr marL="514350" indent="-514350">
              <a:buNone/>
            </a:pPr>
            <a:r>
              <a:rPr lang="en-US" sz="1800" b="1" dirty="0" smtClean="0"/>
              <a:t>		 </a:t>
            </a:r>
            <a:r>
              <a:rPr lang="en-US" sz="1800" dirty="0" smtClean="0"/>
              <a:t>An OR gate can be replaced by three NAND gates as shown in the figure .</a:t>
            </a:r>
          </a:p>
          <a:p>
            <a:pPr marL="514350" indent="-514350">
              <a:buNone/>
            </a:pPr>
            <a:r>
              <a:rPr lang="en-US" sz="1800" dirty="0" smtClean="0"/>
              <a:t>	</a:t>
            </a:r>
          </a:p>
          <a:p>
            <a:pPr marL="514350" indent="-514350">
              <a:buNone/>
            </a:pPr>
            <a:r>
              <a:rPr lang="en-US" sz="1800" dirty="0" smtClean="0"/>
              <a:t>	</a:t>
            </a:r>
          </a:p>
          <a:p>
            <a:pPr marL="514350" indent="-514350">
              <a:buNone/>
            </a:pPr>
            <a:endParaRPr lang="en-US" sz="1800" dirty="0" smtClean="0"/>
          </a:p>
          <a:p>
            <a:pPr marL="514350" indent="-514350">
              <a:buNone/>
            </a:pPr>
            <a:endParaRPr lang="en-US" sz="1800" dirty="0" smtClean="0"/>
          </a:p>
          <a:p>
            <a:pPr marL="514350" indent="-514350">
              <a:buNone/>
            </a:pPr>
            <a:endParaRPr lang="en-US" sz="1800" dirty="0" smtClean="0"/>
          </a:p>
          <a:p>
            <a:pPr marL="514350" indent="-514350">
              <a:buNone/>
            </a:pPr>
            <a:endParaRPr lang="en-US" sz="1800" dirty="0" smtClean="0"/>
          </a:p>
          <a:p>
            <a:pPr marL="514350" indent="-514350">
              <a:buNone/>
            </a:pPr>
            <a:endParaRPr lang="en-US" sz="1800" dirty="0" smtClean="0"/>
          </a:p>
          <a:p>
            <a:pPr marL="514350" indent="-514350">
              <a:buNone/>
            </a:pPr>
            <a:endParaRPr lang="en-US" sz="1800" dirty="0" smtClean="0"/>
          </a:p>
          <a:p>
            <a:pPr marL="514350" indent="-514350">
              <a:buNone/>
            </a:pPr>
            <a:r>
              <a:rPr lang="en-US" sz="1800" dirty="0" smtClean="0"/>
              <a:t>	Thus, the </a:t>
            </a:r>
            <a:r>
              <a:rPr lang="en-US" sz="1800" b="1" dirty="0" smtClean="0"/>
              <a:t>NAND gate </a:t>
            </a:r>
            <a:r>
              <a:rPr lang="en-US" sz="1800" dirty="0" smtClean="0"/>
              <a:t>is a universal gate since it can implement the </a:t>
            </a:r>
            <a:r>
              <a:rPr lang="en-US" sz="1800" b="1" dirty="0" smtClean="0"/>
              <a:t>AND, OR and NOT.</a:t>
            </a:r>
            <a:endParaRPr lang="en-US" sz="1800" b="1" dirty="0"/>
          </a:p>
        </p:txBody>
      </p:sp>
      <p:sp>
        <p:nvSpPr>
          <p:cNvPr id="12" name="object 3"/>
          <p:cNvSpPr/>
          <p:nvPr/>
        </p:nvSpPr>
        <p:spPr>
          <a:xfrm>
            <a:off x="2500298" y="1500174"/>
            <a:ext cx="3495294" cy="609600"/>
          </a:xfrm>
          <a:prstGeom prst="rect">
            <a:avLst/>
          </a:prstGeom>
          <a:blipFill>
            <a:blip r:embed="rId2" cstate="print">
              <a:duotone>
                <a:prstClr val="black"/>
                <a:schemeClr val="accent1">
                  <a:tint val="45000"/>
                  <a:satMod val="400000"/>
                </a:schemeClr>
              </a:duotone>
            </a:blip>
            <a:stretch>
              <a:fillRect/>
            </a:stretch>
          </a:blipFill>
          <a:ln w="12700">
            <a:noFill/>
          </a:ln>
        </p:spPr>
        <p:txBody>
          <a:bodyPr wrap="square" lIns="0" tIns="0" rIns="0" bIns="0" rtlCol="0"/>
          <a:lstStyle/>
          <a:p>
            <a:endParaRPr/>
          </a:p>
        </p:txBody>
      </p:sp>
      <p:sp>
        <p:nvSpPr>
          <p:cNvPr id="14" name="object 7"/>
          <p:cNvSpPr/>
          <p:nvPr/>
        </p:nvSpPr>
        <p:spPr>
          <a:xfrm>
            <a:off x="2500298" y="3000372"/>
            <a:ext cx="3628766" cy="685800"/>
          </a:xfrm>
          <a:prstGeom prst="rect">
            <a:avLst/>
          </a:prstGeom>
          <a:blipFill>
            <a:blip r:embed="rId3" cstate="print">
              <a:duotone>
                <a:prstClr val="black"/>
                <a:schemeClr val="accent1">
                  <a:tint val="45000"/>
                  <a:satMod val="400000"/>
                </a:schemeClr>
              </a:duotone>
            </a:blip>
            <a:stretch>
              <a:fillRect/>
            </a:stretch>
          </a:blipFill>
          <a:ln>
            <a:noFill/>
          </a:ln>
        </p:spPr>
        <p:txBody>
          <a:bodyPr wrap="square" lIns="0" tIns="0" rIns="0" bIns="0" rtlCol="0"/>
          <a:lstStyle/>
          <a:p>
            <a:endParaRPr/>
          </a:p>
        </p:txBody>
      </p:sp>
      <p:sp>
        <p:nvSpPr>
          <p:cNvPr id="15" name="object 9"/>
          <p:cNvSpPr/>
          <p:nvPr/>
        </p:nvSpPr>
        <p:spPr>
          <a:xfrm>
            <a:off x="2500298" y="4786322"/>
            <a:ext cx="3716545" cy="1371600"/>
          </a:xfrm>
          <a:prstGeom prst="rect">
            <a:avLst/>
          </a:prstGeom>
          <a:blipFill>
            <a:blip r:embed="rId4" cstate="print">
              <a:duotone>
                <a:prstClr val="black"/>
                <a:schemeClr val="accent1">
                  <a:tint val="45000"/>
                  <a:satMod val="400000"/>
                </a:schemeClr>
              </a:duotone>
            </a:blip>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Universality of NOR Gates</a:t>
            </a:r>
            <a:endParaRPr lang="en-IN" dirty="0"/>
          </a:p>
        </p:txBody>
      </p:sp>
      <p:sp>
        <p:nvSpPr>
          <p:cNvPr id="3" name="Content Placeholder 2"/>
          <p:cNvSpPr>
            <a:spLocks noGrp="1"/>
          </p:cNvSpPr>
          <p:nvPr>
            <p:ph sz="half" idx="1"/>
          </p:nvPr>
        </p:nvSpPr>
        <p:spPr>
          <a:xfrm>
            <a:off x="228600" y="1066800"/>
            <a:ext cx="4267200" cy="5562600"/>
          </a:xfrm>
          <a:ln w="19050">
            <a:solidFill>
              <a:schemeClr val="tx1"/>
            </a:solidFill>
          </a:ln>
        </p:spPr>
        <p:txBody>
          <a:bodyPr>
            <a:normAutofit fontScale="62500" lnSpcReduction="20000"/>
          </a:bodyPr>
          <a:lstStyle/>
          <a:p>
            <a:endParaRPr lang="en-IN" b="1" dirty="0" smtClean="0"/>
          </a:p>
          <a:p>
            <a:r>
              <a:rPr lang="en-IN" b="1" dirty="0" smtClean="0"/>
              <a:t>Implementing an Inverter Using only NOR Gate:</a:t>
            </a:r>
            <a:r>
              <a:rPr lang="en-IN" dirty="0" smtClean="0"/>
              <a:t> All NOR input pins connect to the input signal A gives an output A’. </a:t>
            </a:r>
          </a:p>
          <a:p>
            <a:r>
              <a:rPr lang="en-IN" b="1" dirty="0" smtClean="0"/>
              <a:t>Implementing OR Using only NOR Gates: </a:t>
            </a:r>
            <a:r>
              <a:rPr lang="en-IN" dirty="0" smtClean="0"/>
              <a:t>An OR gate can be replaced by NOR gates as shown in the figure (The OR is replaced by a NOR gate with its output complemented by a NOR gate inverter)</a:t>
            </a:r>
          </a:p>
          <a:p>
            <a:r>
              <a:rPr lang="en-IN" b="1" dirty="0" smtClean="0"/>
              <a:t> Implementing AND Using only NOR Gates: </a:t>
            </a:r>
            <a:r>
              <a:rPr lang="en-IN" dirty="0" smtClean="0"/>
              <a:t>An AND gate can be replaced by NOR gates as shown in the figure (The AND gate is replaced by a NOR gate with all its inputs complemented by NOR gate inverters) </a:t>
            </a:r>
          </a:p>
          <a:p>
            <a:pPr>
              <a:buNone/>
            </a:pPr>
            <a:endParaRPr lang="en-IN" dirty="0" smtClean="0"/>
          </a:p>
          <a:p>
            <a:pPr>
              <a:buNone/>
            </a:pPr>
            <a:r>
              <a:rPr lang="en-IN" dirty="0" smtClean="0"/>
              <a:t>	Thus, the NOR gate is a universal gate since it can implement the AND, OR and NOT functions</a:t>
            </a:r>
            <a:endParaRPr lang="en-IN" dirty="0"/>
          </a:p>
        </p:txBody>
      </p:sp>
      <p:pic>
        <p:nvPicPr>
          <p:cNvPr id="1026" name="Picture 2" descr="C:\Users\SUJATA\Desktop\unnamed (1).gif"/>
          <p:cNvPicPr>
            <a:picLocks noGrp="1" noChangeAspect="1" noChangeArrowheads="1"/>
          </p:cNvPicPr>
          <p:nvPr>
            <p:ph sz="half" idx="2"/>
          </p:nvPr>
        </p:nvPicPr>
        <p:blipFill>
          <a:blip r:embed="rId2">
            <a:duotone>
              <a:prstClr val="black"/>
              <a:schemeClr val="accent2">
                <a:tint val="45000"/>
                <a:satMod val="400000"/>
              </a:schemeClr>
            </a:duotone>
          </a:blip>
          <a:srcRect/>
          <a:stretch>
            <a:fillRect/>
          </a:stretch>
        </p:blipFill>
        <p:spPr bwMode="auto">
          <a:xfrm>
            <a:off x="4648200" y="1676400"/>
            <a:ext cx="4343400" cy="4114800"/>
          </a:xfrm>
          <a:prstGeom prst="rect">
            <a:avLst/>
          </a:prstGeom>
          <a:noFill/>
          <a:ln w="19050">
            <a:solidFill>
              <a:schemeClr val="tx1"/>
            </a:solid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563562"/>
          </a:xfrm>
        </p:spPr>
        <p:style>
          <a:lnRef idx="1">
            <a:schemeClr val="accent1"/>
          </a:lnRef>
          <a:fillRef idx="2">
            <a:schemeClr val="accent1"/>
          </a:fillRef>
          <a:effectRef idx="1">
            <a:schemeClr val="accent1"/>
          </a:effectRef>
          <a:fontRef idx="minor">
            <a:schemeClr val="dk1"/>
          </a:fontRef>
        </p:style>
        <p:txBody>
          <a:bodyPr>
            <a:normAutofit/>
          </a:bodyPr>
          <a:lstStyle/>
          <a:p>
            <a:r>
              <a:rPr lang="en-US" sz="2800" dirty="0" smtClean="0"/>
              <a:t>Boolean Equation of XOR and XNOR Gates</a:t>
            </a:r>
            <a:endParaRPr lang="en-IN" sz="2800" dirty="0"/>
          </a:p>
        </p:txBody>
      </p:sp>
      <p:sp>
        <p:nvSpPr>
          <p:cNvPr id="3" name="Content Placeholder 2"/>
          <p:cNvSpPr>
            <a:spLocks noGrp="1"/>
          </p:cNvSpPr>
          <p:nvPr>
            <p:ph idx="1"/>
          </p:nvPr>
        </p:nvSpPr>
        <p:spPr>
          <a:xfrm>
            <a:off x="228600" y="914400"/>
            <a:ext cx="8686800" cy="5791200"/>
          </a:xfrm>
          <a:ln w="19050">
            <a:solidFill>
              <a:schemeClr val="tx1"/>
            </a:solidFill>
          </a:ln>
        </p:spPr>
        <p:txBody>
          <a:bodyPr>
            <a:normAutofit fontScale="85000" lnSpcReduction="10000"/>
          </a:bodyPr>
          <a:lstStyle/>
          <a:p>
            <a:pPr>
              <a:buNone/>
            </a:pPr>
            <a:r>
              <a:rPr lang="en-US" dirty="0" smtClean="0"/>
              <a:t>Boolean Equation of </a:t>
            </a:r>
            <a:r>
              <a:rPr lang="en-US" b="1" dirty="0" smtClean="0"/>
              <a:t>XOR</a:t>
            </a:r>
          </a:p>
          <a:p>
            <a:pPr>
              <a:buNone/>
            </a:pPr>
            <a:r>
              <a:rPr lang="en-US" b="1" dirty="0" smtClean="0"/>
              <a:t>F(A,B)=A’.B+A.B’</a:t>
            </a:r>
          </a:p>
          <a:p>
            <a:pPr>
              <a:buNone/>
            </a:pPr>
            <a:r>
              <a:rPr lang="en-US" dirty="0" smtClean="0"/>
              <a:t>Boolean Equation of </a:t>
            </a:r>
            <a:r>
              <a:rPr lang="en-US" b="1" dirty="0" smtClean="0"/>
              <a:t>XNOR</a:t>
            </a:r>
          </a:p>
          <a:p>
            <a:pPr>
              <a:buNone/>
            </a:pPr>
            <a:r>
              <a:rPr lang="en-US" b="1" dirty="0" smtClean="0"/>
              <a:t>F(A,B)=A.B+A’.B’</a:t>
            </a:r>
          </a:p>
          <a:p>
            <a:pPr>
              <a:buNone/>
            </a:pPr>
            <a:r>
              <a:rPr lang="en-US" dirty="0" smtClean="0"/>
              <a:t>Like truth </a:t>
            </a:r>
            <a:r>
              <a:rPr lang="en-US" dirty="0" err="1" smtClean="0"/>
              <a:t>tables,it</a:t>
            </a:r>
            <a:r>
              <a:rPr lang="en-US" dirty="0" smtClean="0"/>
              <a:t> can be proved algebraically (</a:t>
            </a:r>
            <a:r>
              <a:rPr lang="en-US" b="1" dirty="0" smtClean="0"/>
              <a:t>XOR)’=XNOR</a:t>
            </a:r>
            <a:endParaRPr lang="en-IN" b="1" dirty="0" smtClean="0"/>
          </a:p>
          <a:p>
            <a:pPr>
              <a:buNone/>
            </a:pPr>
            <a:r>
              <a:rPr lang="en-US" dirty="0" smtClean="0"/>
              <a:t>F(A,B)= </a:t>
            </a:r>
            <a:r>
              <a:rPr lang="en-US" b="1" dirty="0" smtClean="0"/>
              <a:t>(A’.B+A.B’)’</a:t>
            </a:r>
          </a:p>
          <a:p>
            <a:pPr>
              <a:buNone/>
            </a:pPr>
            <a:r>
              <a:rPr lang="en-US" dirty="0" smtClean="0"/>
              <a:t>		=(A’.B)’ . (A.B’)’  		(De Morgan’s Theorem)</a:t>
            </a:r>
          </a:p>
          <a:p>
            <a:pPr>
              <a:buNone/>
            </a:pPr>
            <a:r>
              <a:rPr lang="en-US" dirty="0" smtClean="0"/>
              <a:t>		=((A’)’ + B’) . (A’ + (B’)’) 	(De Morgan’s Theorem)</a:t>
            </a:r>
          </a:p>
          <a:p>
            <a:pPr>
              <a:buNone/>
            </a:pPr>
            <a:r>
              <a:rPr lang="en-US" dirty="0" smtClean="0"/>
              <a:t>		=(A + B’) . (A’ + B)			((A’)’=A)</a:t>
            </a:r>
          </a:p>
          <a:p>
            <a:pPr>
              <a:buNone/>
            </a:pPr>
            <a:r>
              <a:rPr lang="en-US" dirty="0" smtClean="0"/>
              <a:t>		=A.A’ + A.B +B’.A’ + B’.B 		(A.A’=B.B’=0)</a:t>
            </a:r>
          </a:p>
          <a:p>
            <a:pPr>
              <a:buNone/>
            </a:pPr>
            <a:r>
              <a:rPr lang="en-US" dirty="0" smtClean="0"/>
              <a:t>		=</a:t>
            </a:r>
            <a:r>
              <a:rPr lang="en-US" b="1" dirty="0" smtClean="0"/>
              <a:t>A.B + A’.B’</a:t>
            </a:r>
          </a:p>
          <a:p>
            <a:pPr>
              <a:buNone/>
            </a:pPr>
            <a:r>
              <a:rPr lang="en-US" dirty="0" smtClean="0"/>
              <a:t>Hence proved</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8229600" cy="41116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Simplification of Boolean Function</a:t>
            </a:r>
            <a:endParaRPr lang="en-IN" dirty="0"/>
          </a:p>
        </p:txBody>
      </p:sp>
      <p:pic>
        <p:nvPicPr>
          <p:cNvPr id="2050" name="Picture 2" descr="C:\Users\SUJATA\Desktop\boolean-boo6.gif"/>
          <p:cNvPicPr>
            <a:picLocks noGrp="1" noChangeAspect="1" noChangeArrowheads="1"/>
          </p:cNvPicPr>
          <p:nvPr>
            <p:ph idx="1"/>
          </p:nvPr>
        </p:nvPicPr>
        <p:blipFill>
          <a:blip r:embed="rId2">
            <a:duotone>
              <a:prstClr val="black"/>
              <a:schemeClr val="accent1">
                <a:tint val="45000"/>
                <a:satMod val="400000"/>
              </a:schemeClr>
            </a:duotone>
          </a:blip>
          <a:srcRect/>
          <a:stretch>
            <a:fillRect/>
          </a:stretch>
        </p:blipFill>
        <p:spPr bwMode="auto">
          <a:xfrm>
            <a:off x="304800" y="2362200"/>
            <a:ext cx="3886200" cy="1323975"/>
          </a:xfrm>
          <a:prstGeom prst="rect">
            <a:avLst/>
          </a:prstGeom>
          <a:noFill/>
        </p:spPr>
      </p:pic>
      <p:pic>
        <p:nvPicPr>
          <p:cNvPr id="2052" name="Picture 4" descr="C:\Users\SUJATA\Desktop\boolean-boo5.gif"/>
          <p:cNvPicPr>
            <a:picLocks noChangeAspect="1" noChangeArrowheads="1"/>
          </p:cNvPicPr>
          <p:nvPr/>
        </p:nvPicPr>
        <p:blipFill>
          <a:blip r:embed="rId3">
            <a:duotone>
              <a:prstClr val="black"/>
              <a:schemeClr val="accent1">
                <a:tint val="45000"/>
                <a:satMod val="400000"/>
              </a:schemeClr>
            </a:duotone>
          </a:blip>
          <a:srcRect/>
          <a:stretch>
            <a:fillRect/>
          </a:stretch>
        </p:blipFill>
        <p:spPr bwMode="auto">
          <a:xfrm>
            <a:off x="381000" y="990600"/>
            <a:ext cx="3048000" cy="1247775"/>
          </a:xfrm>
          <a:prstGeom prst="rect">
            <a:avLst/>
          </a:prstGeom>
          <a:noFill/>
        </p:spPr>
      </p:pic>
      <p:graphicFrame>
        <p:nvGraphicFramePr>
          <p:cNvPr id="8" name="Table 7"/>
          <p:cNvGraphicFramePr>
            <a:graphicFrameLocks noGrp="1"/>
          </p:cNvGraphicFramePr>
          <p:nvPr/>
        </p:nvGraphicFramePr>
        <p:xfrm>
          <a:off x="4343400" y="990600"/>
          <a:ext cx="4495800" cy="1828800"/>
        </p:xfrm>
        <a:graphic>
          <a:graphicData uri="http://schemas.openxmlformats.org/drawingml/2006/table">
            <a:tbl>
              <a:tblPr firstRow="1" bandRow="1">
                <a:tableStyleId>{8A107856-5554-42FB-B03E-39F5DBC370BA}</a:tableStyleId>
              </a:tblPr>
              <a:tblGrid>
                <a:gridCol w="432289"/>
                <a:gridCol w="605204"/>
                <a:gridCol w="605204"/>
                <a:gridCol w="691661"/>
                <a:gridCol w="951034"/>
                <a:gridCol w="1210408"/>
              </a:tblGrid>
              <a:tr h="302987">
                <a:tc>
                  <a:txBody>
                    <a:bodyPr/>
                    <a:lstStyle/>
                    <a:p>
                      <a:pPr algn="ctr"/>
                      <a:r>
                        <a:rPr lang="en-US" dirty="0" smtClean="0"/>
                        <a:t>A</a:t>
                      </a:r>
                      <a:endParaRPr lang="en-IN" dirty="0"/>
                    </a:p>
                  </a:txBody>
                  <a:tcPr>
                    <a:solidFill>
                      <a:schemeClr val="tx2">
                        <a:lumMod val="60000"/>
                        <a:lumOff val="40000"/>
                        <a:alpha val="65000"/>
                      </a:schemeClr>
                    </a:solidFill>
                  </a:tcPr>
                </a:tc>
                <a:tc>
                  <a:txBody>
                    <a:bodyPr/>
                    <a:lstStyle/>
                    <a:p>
                      <a:pPr algn="ctr"/>
                      <a:r>
                        <a:rPr lang="en-US" dirty="0" smtClean="0"/>
                        <a:t>B</a:t>
                      </a:r>
                      <a:endParaRPr lang="en-IN" dirty="0"/>
                    </a:p>
                  </a:txBody>
                  <a:tcPr>
                    <a:solidFill>
                      <a:schemeClr val="tx2">
                        <a:lumMod val="60000"/>
                        <a:lumOff val="40000"/>
                        <a:alpha val="65000"/>
                      </a:schemeClr>
                    </a:solidFill>
                  </a:tcPr>
                </a:tc>
                <a:tc>
                  <a:txBody>
                    <a:bodyPr/>
                    <a:lstStyle/>
                    <a:p>
                      <a:pPr algn="ctr"/>
                      <a:r>
                        <a:rPr lang="en-US" dirty="0" smtClean="0"/>
                        <a:t>A.B</a:t>
                      </a:r>
                      <a:endParaRPr lang="en-IN" dirty="0"/>
                    </a:p>
                  </a:txBody>
                  <a:tcPr>
                    <a:solidFill>
                      <a:schemeClr val="tx2">
                        <a:lumMod val="60000"/>
                        <a:lumOff val="40000"/>
                        <a:alpha val="65000"/>
                      </a:schemeClr>
                    </a:solidFill>
                  </a:tcPr>
                </a:tc>
                <a:tc>
                  <a:txBody>
                    <a:bodyPr/>
                    <a:lstStyle/>
                    <a:p>
                      <a:pPr algn="ctr"/>
                      <a:r>
                        <a:rPr lang="en-US" dirty="0" smtClean="0"/>
                        <a:t>A+B</a:t>
                      </a:r>
                      <a:endParaRPr lang="en-IN" dirty="0"/>
                    </a:p>
                  </a:txBody>
                  <a:tcPr>
                    <a:solidFill>
                      <a:schemeClr val="tx2">
                        <a:lumMod val="60000"/>
                        <a:lumOff val="40000"/>
                        <a:alpha val="65000"/>
                      </a:schemeClr>
                    </a:solidFill>
                  </a:tcPr>
                </a:tc>
                <a:tc>
                  <a:txBody>
                    <a:bodyPr/>
                    <a:lstStyle/>
                    <a:p>
                      <a:pPr algn="ctr"/>
                      <a:r>
                        <a:rPr lang="en-US" dirty="0" smtClean="0"/>
                        <a:t>(A+B)’</a:t>
                      </a:r>
                      <a:endParaRPr lang="en-IN" dirty="0"/>
                    </a:p>
                  </a:txBody>
                  <a:tcPr>
                    <a:solidFill>
                      <a:schemeClr val="tx2">
                        <a:lumMod val="60000"/>
                        <a:lumOff val="40000"/>
                        <a:alpha val="65000"/>
                      </a:schemeClr>
                    </a:solidFill>
                  </a:tcPr>
                </a:tc>
                <a:tc>
                  <a:txBody>
                    <a:bodyPr/>
                    <a:lstStyle/>
                    <a:p>
                      <a:pPr algn="ctr"/>
                      <a:r>
                        <a:rPr lang="en-US" dirty="0" smtClean="0"/>
                        <a:t>A.B+(A+B)’</a:t>
                      </a:r>
                      <a:endParaRPr lang="en-IN" dirty="0"/>
                    </a:p>
                  </a:txBody>
                  <a:tcPr>
                    <a:solidFill>
                      <a:schemeClr val="tx2">
                        <a:lumMod val="60000"/>
                        <a:lumOff val="40000"/>
                        <a:alpha val="65000"/>
                      </a:schemeClr>
                    </a:solidFill>
                  </a:tcPr>
                </a:tc>
              </a:tr>
              <a:tr h="307195">
                <a:tc>
                  <a:txBody>
                    <a:bodyPr/>
                    <a:lstStyle/>
                    <a:p>
                      <a:pPr algn="ctr"/>
                      <a:r>
                        <a:rPr lang="en-US" dirty="0" smtClean="0"/>
                        <a:t>0</a:t>
                      </a:r>
                      <a:endParaRPr lang="en-IN" dirty="0"/>
                    </a:p>
                  </a:txBody>
                  <a:tcPr>
                    <a:solidFill>
                      <a:schemeClr val="tx2">
                        <a:lumMod val="60000"/>
                        <a:lumOff val="40000"/>
                        <a:alpha val="65000"/>
                      </a:schemeClr>
                    </a:solidFill>
                  </a:tcPr>
                </a:tc>
                <a:tc>
                  <a:txBody>
                    <a:bodyPr/>
                    <a:lstStyle/>
                    <a:p>
                      <a:pPr algn="ctr"/>
                      <a:r>
                        <a:rPr lang="en-US" dirty="0" smtClean="0"/>
                        <a:t>0</a:t>
                      </a:r>
                      <a:endParaRPr lang="en-IN" dirty="0"/>
                    </a:p>
                  </a:txBody>
                  <a:tcPr>
                    <a:solidFill>
                      <a:schemeClr val="tx2">
                        <a:lumMod val="60000"/>
                        <a:lumOff val="40000"/>
                        <a:alpha val="65000"/>
                      </a:schemeClr>
                    </a:solidFill>
                  </a:tcPr>
                </a:tc>
                <a:tc>
                  <a:txBody>
                    <a:bodyPr/>
                    <a:lstStyle/>
                    <a:p>
                      <a:pPr algn="ctr"/>
                      <a:r>
                        <a:rPr lang="en-US" dirty="0" smtClean="0"/>
                        <a:t>0</a:t>
                      </a:r>
                      <a:endParaRPr lang="en-IN" dirty="0"/>
                    </a:p>
                  </a:txBody>
                  <a:tcPr>
                    <a:solidFill>
                      <a:schemeClr val="tx2">
                        <a:lumMod val="60000"/>
                        <a:lumOff val="40000"/>
                        <a:alpha val="65000"/>
                      </a:schemeClr>
                    </a:solidFill>
                  </a:tcPr>
                </a:tc>
                <a:tc>
                  <a:txBody>
                    <a:bodyPr/>
                    <a:lstStyle/>
                    <a:p>
                      <a:pPr algn="ctr"/>
                      <a:r>
                        <a:rPr lang="en-US" dirty="0" smtClean="0"/>
                        <a:t>0</a:t>
                      </a:r>
                      <a:endParaRPr lang="en-IN" dirty="0"/>
                    </a:p>
                  </a:txBody>
                  <a:tcPr>
                    <a:solidFill>
                      <a:schemeClr val="tx2">
                        <a:lumMod val="60000"/>
                        <a:lumOff val="40000"/>
                        <a:alpha val="65000"/>
                      </a:schemeClr>
                    </a:solidFill>
                  </a:tcPr>
                </a:tc>
                <a:tc>
                  <a:txBody>
                    <a:bodyPr/>
                    <a:lstStyle/>
                    <a:p>
                      <a:pPr algn="ctr"/>
                      <a:r>
                        <a:rPr lang="en-US" dirty="0" smtClean="0"/>
                        <a:t>1</a:t>
                      </a:r>
                      <a:endParaRPr lang="en-IN" dirty="0"/>
                    </a:p>
                  </a:txBody>
                  <a:tcPr>
                    <a:solidFill>
                      <a:schemeClr val="tx2">
                        <a:lumMod val="60000"/>
                        <a:lumOff val="40000"/>
                        <a:alpha val="65000"/>
                      </a:schemeClr>
                    </a:solidFill>
                  </a:tcPr>
                </a:tc>
                <a:tc>
                  <a:txBody>
                    <a:bodyPr/>
                    <a:lstStyle/>
                    <a:p>
                      <a:pPr algn="ctr"/>
                      <a:r>
                        <a:rPr lang="en-US" dirty="0" smtClean="0"/>
                        <a:t>1</a:t>
                      </a:r>
                      <a:endParaRPr lang="en-IN" dirty="0"/>
                    </a:p>
                  </a:txBody>
                  <a:tcPr>
                    <a:solidFill>
                      <a:schemeClr val="tx2">
                        <a:lumMod val="60000"/>
                        <a:lumOff val="40000"/>
                        <a:alpha val="65000"/>
                      </a:schemeClr>
                    </a:solidFill>
                  </a:tcPr>
                </a:tc>
              </a:tr>
              <a:tr h="307195">
                <a:tc>
                  <a:txBody>
                    <a:bodyPr/>
                    <a:lstStyle/>
                    <a:p>
                      <a:pPr algn="ctr"/>
                      <a:r>
                        <a:rPr lang="en-US" dirty="0" smtClean="0"/>
                        <a:t>0</a:t>
                      </a:r>
                      <a:endParaRPr lang="en-IN" dirty="0"/>
                    </a:p>
                  </a:txBody>
                  <a:tcPr>
                    <a:solidFill>
                      <a:schemeClr val="tx2">
                        <a:lumMod val="60000"/>
                        <a:lumOff val="40000"/>
                        <a:alpha val="65000"/>
                      </a:schemeClr>
                    </a:solidFill>
                  </a:tcPr>
                </a:tc>
                <a:tc>
                  <a:txBody>
                    <a:bodyPr/>
                    <a:lstStyle/>
                    <a:p>
                      <a:pPr algn="ctr"/>
                      <a:r>
                        <a:rPr lang="en-US" dirty="0" smtClean="0"/>
                        <a:t>1</a:t>
                      </a:r>
                      <a:endParaRPr lang="en-IN" dirty="0"/>
                    </a:p>
                  </a:txBody>
                  <a:tcPr>
                    <a:solidFill>
                      <a:schemeClr val="tx2">
                        <a:lumMod val="60000"/>
                        <a:lumOff val="40000"/>
                        <a:alpha val="65000"/>
                      </a:schemeClr>
                    </a:solidFill>
                  </a:tcPr>
                </a:tc>
                <a:tc>
                  <a:txBody>
                    <a:bodyPr/>
                    <a:lstStyle/>
                    <a:p>
                      <a:pPr algn="ctr"/>
                      <a:r>
                        <a:rPr lang="en-US" dirty="0" smtClean="0"/>
                        <a:t>0</a:t>
                      </a:r>
                      <a:endParaRPr lang="en-IN" dirty="0"/>
                    </a:p>
                  </a:txBody>
                  <a:tcPr>
                    <a:solidFill>
                      <a:schemeClr val="tx2">
                        <a:lumMod val="60000"/>
                        <a:lumOff val="40000"/>
                        <a:alpha val="65000"/>
                      </a:schemeClr>
                    </a:solidFill>
                  </a:tcPr>
                </a:tc>
                <a:tc>
                  <a:txBody>
                    <a:bodyPr/>
                    <a:lstStyle/>
                    <a:p>
                      <a:pPr algn="ctr"/>
                      <a:r>
                        <a:rPr lang="en-US" dirty="0" smtClean="0"/>
                        <a:t>1</a:t>
                      </a:r>
                      <a:endParaRPr lang="en-IN" dirty="0"/>
                    </a:p>
                  </a:txBody>
                  <a:tcPr>
                    <a:solidFill>
                      <a:schemeClr val="tx2">
                        <a:lumMod val="60000"/>
                        <a:lumOff val="40000"/>
                        <a:alpha val="65000"/>
                      </a:schemeClr>
                    </a:solidFill>
                  </a:tcPr>
                </a:tc>
                <a:tc>
                  <a:txBody>
                    <a:bodyPr/>
                    <a:lstStyle/>
                    <a:p>
                      <a:pPr algn="ctr"/>
                      <a:r>
                        <a:rPr lang="en-US" dirty="0" smtClean="0"/>
                        <a:t>0</a:t>
                      </a:r>
                      <a:endParaRPr lang="en-IN" dirty="0"/>
                    </a:p>
                  </a:txBody>
                  <a:tcPr>
                    <a:solidFill>
                      <a:schemeClr val="tx2">
                        <a:lumMod val="60000"/>
                        <a:lumOff val="40000"/>
                        <a:alpha val="65000"/>
                      </a:schemeClr>
                    </a:solidFill>
                  </a:tcPr>
                </a:tc>
                <a:tc>
                  <a:txBody>
                    <a:bodyPr/>
                    <a:lstStyle/>
                    <a:p>
                      <a:pPr algn="ctr"/>
                      <a:r>
                        <a:rPr lang="en-US" dirty="0" smtClean="0"/>
                        <a:t>0</a:t>
                      </a:r>
                      <a:endParaRPr lang="en-IN" dirty="0"/>
                    </a:p>
                  </a:txBody>
                  <a:tcPr>
                    <a:solidFill>
                      <a:schemeClr val="tx2">
                        <a:lumMod val="60000"/>
                        <a:lumOff val="40000"/>
                        <a:alpha val="65000"/>
                      </a:schemeClr>
                    </a:solidFill>
                  </a:tcPr>
                </a:tc>
              </a:tr>
              <a:tr h="307195">
                <a:tc>
                  <a:txBody>
                    <a:bodyPr/>
                    <a:lstStyle/>
                    <a:p>
                      <a:pPr algn="ctr"/>
                      <a:r>
                        <a:rPr lang="en-US" dirty="0" smtClean="0"/>
                        <a:t>1</a:t>
                      </a:r>
                      <a:endParaRPr lang="en-IN" dirty="0"/>
                    </a:p>
                  </a:txBody>
                  <a:tcPr>
                    <a:solidFill>
                      <a:schemeClr val="tx2">
                        <a:lumMod val="60000"/>
                        <a:lumOff val="40000"/>
                        <a:alpha val="65000"/>
                      </a:schemeClr>
                    </a:solidFill>
                  </a:tcPr>
                </a:tc>
                <a:tc>
                  <a:txBody>
                    <a:bodyPr/>
                    <a:lstStyle/>
                    <a:p>
                      <a:pPr algn="ctr"/>
                      <a:r>
                        <a:rPr lang="en-US" dirty="0" smtClean="0"/>
                        <a:t>0</a:t>
                      </a:r>
                      <a:endParaRPr lang="en-IN" dirty="0"/>
                    </a:p>
                  </a:txBody>
                  <a:tcPr>
                    <a:solidFill>
                      <a:schemeClr val="tx2">
                        <a:lumMod val="60000"/>
                        <a:lumOff val="40000"/>
                        <a:alpha val="65000"/>
                      </a:schemeClr>
                    </a:solidFill>
                  </a:tcPr>
                </a:tc>
                <a:tc>
                  <a:txBody>
                    <a:bodyPr/>
                    <a:lstStyle/>
                    <a:p>
                      <a:pPr algn="ctr"/>
                      <a:r>
                        <a:rPr lang="en-US" dirty="0" smtClean="0"/>
                        <a:t>0</a:t>
                      </a:r>
                      <a:endParaRPr lang="en-IN" dirty="0"/>
                    </a:p>
                  </a:txBody>
                  <a:tcPr>
                    <a:solidFill>
                      <a:schemeClr val="tx2">
                        <a:lumMod val="60000"/>
                        <a:lumOff val="40000"/>
                        <a:alpha val="65000"/>
                      </a:schemeClr>
                    </a:solidFill>
                  </a:tcPr>
                </a:tc>
                <a:tc>
                  <a:txBody>
                    <a:bodyPr/>
                    <a:lstStyle/>
                    <a:p>
                      <a:pPr algn="ctr"/>
                      <a:r>
                        <a:rPr lang="en-US" dirty="0" smtClean="0"/>
                        <a:t>1</a:t>
                      </a:r>
                      <a:endParaRPr lang="en-IN" dirty="0"/>
                    </a:p>
                  </a:txBody>
                  <a:tcPr>
                    <a:solidFill>
                      <a:schemeClr val="tx2">
                        <a:lumMod val="60000"/>
                        <a:lumOff val="40000"/>
                        <a:alpha val="65000"/>
                      </a:schemeClr>
                    </a:solidFill>
                  </a:tcPr>
                </a:tc>
                <a:tc>
                  <a:txBody>
                    <a:bodyPr/>
                    <a:lstStyle/>
                    <a:p>
                      <a:pPr algn="ctr"/>
                      <a:r>
                        <a:rPr lang="en-US" dirty="0" smtClean="0"/>
                        <a:t>0</a:t>
                      </a:r>
                      <a:endParaRPr lang="en-IN" dirty="0"/>
                    </a:p>
                  </a:txBody>
                  <a:tcPr>
                    <a:solidFill>
                      <a:schemeClr val="tx2">
                        <a:lumMod val="60000"/>
                        <a:lumOff val="40000"/>
                        <a:alpha val="65000"/>
                      </a:schemeClr>
                    </a:solidFill>
                  </a:tcPr>
                </a:tc>
                <a:tc>
                  <a:txBody>
                    <a:bodyPr/>
                    <a:lstStyle/>
                    <a:p>
                      <a:pPr algn="ctr"/>
                      <a:r>
                        <a:rPr lang="en-US" dirty="0" smtClean="0"/>
                        <a:t>0</a:t>
                      </a:r>
                      <a:endParaRPr lang="en-IN" dirty="0"/>
                    </a:p>
                  </a:txBody>
                  <a:tcPr>
                    <a:solidFill>
                      <a:schemeClr val="tx2">
                        <a:lumMod val="60000"/>
                        <a:lumOff val="40000"/>
                        <a:alpha val="65000"/>
                      </a:schemeClr>
                    </a:solidFill>
                  </a:tcPr>
                </a:tc>
              </a:tr>
              <a:tr h="307195">
                <a:tc>
                  <a:txBody>
                    <a:bodyPr/>
                    <a:lstStyle/>
                    <a:p>
                      <a:pPr algn="ctr"/>
                      <a:r>
                        <a:rPr lang="en-US" dirty="0" smtClean="0"/>
                        <a:t>1</a:t>
                      </a:r>
                      <a:endParaRPr lang="en-IN" dirty="0"/>
                    </a:p>
                  </a:txBody>
                  <a:tcPr>
                    <a:solidFill>
                      <a:schemeClr val="tx2">
                        <a:lumMod val="60000"/>
                        <a:lumOff val="40000"/>
                        <a:alpha val="65000"/>
                      </a:schemeClr>
                    </a:solidFill>
                  </a:tcPr>
                </a:tc>
                <a:tc>
                  <a:txBody>
                    <a:bodyPr/>
                    <a:lstStyle/>
                    <a:p>
                      <a:pPr algn="ctr"/>
                      <a:r>
                        <a:rPr lang="en-US" dirty="0" smtClean="0"/>
                        <a:t>1</a:t>
                      </a:r>
                      <a:endParaRPr lang="en-IN" dirty="0"/>
                    </a:p>
                  </a:txBody>
                  <a:tcPr>
                    <a:solidFill>
                      <a:schemeClr val="tx2">
                        <a:lumMod val="60000"/>
                        <a:lumOff val="40000"/>
                        <a:alpha val="65000"/>
                      </a:schemeClr>
                    </a:solidFill>
                  </a:tcPr>
                </a:tc>
                <a:tc>
                  <a:txBody>
                    <a:bodyPr/>
                    <a:lstStyle/>
                    <a:p>
                      <a:pPr algn="ctr"/>
                      <a:r>
                        <a:rPr lang="en-US" dirty="0" smtClean="0"/>
                        <a:t>1</a:t>
                      </a:r>
                      <a:endParaRPr lang="en-IN" dirty="0"/>
                    </a:p>
                  </a:txBody>
                  <a:tcPr>
                    <a:solidFill>
                      <a:schemeClr val="tx2">
                        <a:lumMod val="60000"/>
                        <a:lumOff val="40000"/>
                        <a:alpha val="65000"/>
                      </a:schemeClr>
                    </a:solidFill>
                  </a:tcPr>
                </a:tc>
                <a:tc>
                  <a:txBody>
                    <a:bodyPr/>
                    <a:lstStyle/>
                    <a:p>
                      <a:pPr algn="ctr"/>
                      <a:r>
                        <a:rPr lang="en-US" dirty="0" smtClean="0"/>
                        <a:t>1</a:t>
                      </a:r>
                      <a:endParaRPr lang="en-IN" dirty="0"/>
                    </a:p>
                  </a:txBody>
                  <a:tcPr>
                    <a:solidFill>
                      <a:schemeClr val="tx2">
                        <a:lumMod val="60000"/>
                        <a:lumOff val="40000"/>
                        <a:alpha val="65000"/>
                      </a:schemeClr>
                    </a:solidFill>
                  </a:tcPr>
                </a:tc>
                <a:tc>
                  <a:txBody>
                    <a:bodyPr/>
                    <a:lstStyle/>
                    <a:p>
                      <a:pPr algn="ctr"/>
                      <a:r>
                        <a:rPr lang="en-US" dirty="0" smtClean="0"/>
                        <a:t>0</a:t>
                      </a:r>
                      <a:endParaRPr lang="en-IN" dirty="0"/>
                    </a:p>
                  </a:txBody>
                  <a:tcPr>
                    <a:solidFill>
                      <a:schemeClr val="tx2">
                        <a:lumMod val="60000"/>
                        <a:lumOff val="40000"/>
                        <a:alpha val="65000"/>
                      </a:schemeClr>
                    </a:solidFill>
                  </a:tcPr>
                </a:tc>
                <a:tc>
                  <a:txBody>
                    <a:bodyPr/>
                    <a:lstStyle/>
                    <a:p>
                      <a:pPr algn="ctr"/>
                      <a:r>
                        <a:rPr lang="en-US" dirty="0" smtClean="0"/>
                        <a:t>1</a:t>
                      </a:r>
                      <a:endParaRPr lang="en-IN" dirty="0"/>
                    </a:p>
                  </a:txBody>
                  <a:tcPr>
                    <a:solidFill>
                      <a:schemeClr val="tx2">
                        <a:lumMod val="60000"/>
                        <a:lumOff val="40000"/>
                        <a:alpha val="65000"/>
                      </a:schemeClr>
                    </a:solidFill>
                  </a:tcPr>
                </a:tc>
              </a:tr>
            </a:tbl>
          </a:graphicData>
        </a:graphic>
      </p:graphicFrame>
      <p:sp>
        <p:nvSpPr>
          <p:cNvPr id="9" name="Rectangle 8"/>
          <p:cNvSpPr/>
          <p:nvPr/>
        </p:nvSpPr>
        <p:spPr>
          <a:xfrm>
            <a:off x="381000" y="3886200"/>
            <a:ext cx="8229600" cy="923330"/>
          </a:xfrm>
          <a:prstGeom prst="rect">
            <a:avLst/>
          </a:prstGeom>
        </p:spPr>
        <p:txBody>
          <a:bodyPr wrap="square">
            <a:spAutoFit/>
          </a:bodyPr>
          <a:lstStyle/>
          <a:p>
            <a:r>
              <a:rPr lang="en-IN" dirty="0" smtClean="0"/>
              <a:t>Then, the whole circuit above can be replaced by just one single Exclusive-NOR Gate and indeed an Exclusive-NOR Gate is made up of these individual gate functions.</a:t>
            </a:r>
          </a:p>
          <a:p>
            <a:r>
              <a:rPr lang="en-US" dirty="0" smtClean="0"/>
              <a:t>A.B + (A+B)’ = A.B + A’.B’  (Use De Morgan’s   Theorem)</a:t>
            </a:r>
            <a:endParaRPr lang="en-IN" dirty="0"/>
          </a:p>
        </p:txBody>
      </p:sp>
      <p:pic>
        <p:nvPicPr>
          <p:cNvPr id="2053" name="Picture 5" descr="C:\Users\SUJATA\Desktop\XNOR.png"/>
          <p:cNvPicPr>
            <a:picLocks noChangeAspect="1" noChangeArrowheads="1"/>
          </p:cNvPicPr>
          <p:nvPr/>
        </p:nvPicPr>
        <p:blipFill>
          <a:blip r:embed="rId4">
            <a:duotone>
              <a:prstClr val="black"/>
              <a:schemeClr val="accent1">
                <a:tint val="45000"/>
                <a:satMod val="400000"/>
              </a:schemeClr>
            </a:duotone>
          </a:blip>
          <a:srcRect/>
          <a:stretch>
            <a:fillRect/>
          </a:stretch>
        </p:blipFill>
        <p:spPr bwMode="auto">
          <a:xfrm>
            <a:off x="1981200" y="5105400"/>
            <a:ext cx="4191000" cy="155257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1414"/>
            <a:ext cx="8229600" cy="42862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dirty="0" smtClean="0"/>
              <a:t/>
            </a:r>
            <a:br>
              <a:rPr lang="en-IN" dirty="0" smtClean="0"/>
            </a:br>
            <a:r>
              <a:rPr lang="en-IN" dirty="0" smtClean="0"/>
              <a:t>Minimization of Boolean Functions</a:t>
            </a:r>
            <a:br>
              <a:rPr lang="en-IN" dirty="0" smtClean="0"/>
            </a:br>
            <a:endParaRPr lang="en-IN" dirty="0"/>
          </a:p>
        </p:txBody>
      </p:sp>
      <p:sp>
        <p:nvSpPr>
          <p:cNvPr id="3" name="Content Placeholder 2"/>
          <p:cNvSpPr>
            <a:spLocks noGrp="1"/>
          </p:cNvSpPr>
          <p:nvPr>
            <p:ph idx="1"/>
          </p:nvPr>
        </p:nvSpPr>
        <p:spPr>
          <a:xfrm>
            <a:off x="214282" y="571480"/>
            <a:ext cx="8715436" cy="2500330"/>
          </a:xfrm>
          <a:ln w="19050">
            <a:solidFill>
              <a:schemeClr val="tx1"/>
            </a:solidFill>
          </a:ln>
        </p:spPr>
        <p:txBody>
          <a:bodyPr>
            <a:normAutofit fontScale="92500" lnSpcReduction="20000"/>
          </a:bodyPr>
          <a:lstStyle/>
          <a:p>
            <a:pPr>
              <a:buNone/>
            </a:pPr>
            <a:r>
              <a:rPr lang="en-IN" sz="1600" dirty="0" smtClean="0"/>
              <a:t>	we need to apply the </a:t>
            </a:r>
            <a:r>
              <a:rPr lang="en-IN" sz="1600" b="1" dirty="0" smtClean="0"/>
              <a:t>rules of Boolean algebra </a:t>
            </a:r>
            <a:r>
              <a:rPr lang="en-IN" sz="1600" dirty="0" smtClean="0"/>
              <a:t>to reduce the expression to its simplest form.</a:t>
            </a:r>
          </a:p>
          <a:p>
            <a:pPr>
              <a:buNone/>
            </a:pPr>
            <a:r>
              <a:rPr lang="en-IN" sz="1600" dirty="0" smtClean="0"/>
              <a:t>	Minimized version of the Boolean Expression needs less number of logic gates and also reduces the complexity of the circuit substantially. Hence minimization   is  important to find the most economic equivalent representation of a </a:t>
            </a:r>
            <a:r>
              <a:rPr lang="en-IN" sz="1600" dirty="0" err="1" smtClean="0"/>
              <a:t>boolean</a:t>
            </a:r>
            <a:r>
              <a:rPr lang="en-IN" sz="1600" dirty="0" smtClean="0"/>
              <a:t> function. The component reduction results in higher operating speed, less power consumption, less cost, and greater reliability.</a:t>
            </a:r>
          </a:p>
          <a:p>
            <a:pPr>
              <a:buNone/>
            </a:pPr>
            <a:r>
              <a:rPr lang="en-US" sz="1600" dirty="0" smtClean="0"/>
              <a:t>	</a:t>
            </a:r>
            <a:r>
              <a:rPr lang="en-US" sz="2200" b="1" dirty="0" smtClean="0"/>
              <a:t>Example:</a:t>
            </a:r>
          </a:p>
          <a:p>
            <a:pPr>
              <a:buNone/>
            </a:pPr>
            <a:r>
              <a:rPr lang="en-US" sz="1600" b="1" dirty="0" smtClean="0"/>
              <a:t>	F(X,Y,Z) = X’ Y’ Z + X’ Y Z + X Y’</a:t>
            </a:r>
          </a:p>
          <a:p>
            <a:pPr>
              <a:buNone/>
            </a:pPr>
            <a:r>
              <a:rPr lang="en-US" sz="1600" b="1" dirty="0" smtClean="0"/>
              <a:t>		 =  X’ Z ( Y’ + Y ) + X Y’</a:t>
            </a:r>
          </a:p>
          <a:p>
            <a:pPr>
              <a:buNone/>
            </a:pPr>
            <a:r>
              <a:rPr lang="en-US" sz="1600" b="1" dirty="0" smtClean="0"/>
              <a:t>		 = X’ Z + X Y’     (Y’ + Y = 1) </a:t>
            </a:r>
          </a:p>
          <a:p>
            <a:pPr>
              <a:buNone/>
            </a:pPr>
            <a:r>
              <a:rPr lang="en-US" sz="1600" b="1" dirty="0" smtClean="0"/>
              <a:t>		 = X Y’ + X’ Z</a:t>
            </a:r>
            <a:endParaRPr lang="en-IN" sz="1600" b="1" dirty="0"/>
          </a:p>
        </p:txBody>
      </p:sp>
      <p:pic>
        <p:nvPicPr>
          <p:cNvPr id="34818" name="Picture 2" descr="C:\Users\SUJATA\Desktop\minimizaton-boolean-gate.jp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1428728" y="3143248"/>
            <a:ext cx="6286544" cy="3571900"/>
          </a:xfrm>
          <a:prstGeom prst="rect">
            <a:avLst/>
          </a:prstGeom>
          <a:noFill/>
          <a:ln w="28575">
            <a:solidFill>
              <a:schemeClr val="tx1"/>
            </a:solid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71414"/>
            <a:ext cx="8229600" cy="57150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Boolean equation from a Circuit</a:t>
            </a:r>
            <a:endParaRPr lang="en-IN" dirty="0"/>
          </a:p>
        </p:txBody>
      </p:sp>
      <p:pic>
        <p:nvPicPr>
          <p:cNvPr id="2050" name="Picture 2" descr="C:\Users\SUJATA\Desktop\cash-room-cct1.gif"/>
          <p:cNvPicPr>
            <a:picLocks noGrp="1" noChangeAspect="1" noChangeArrowheads="1"/>
          </p:cNvPicPr>
          <p:nvPr>
            <p:ph idx="1"/>
          </p:nvPr>
        </p:nvPicPr>
        <p:blipFill>
          <a:blip r:embed="rId2">
            <a:duotone>
              <a:prstClr val="black"/>
              <a:schemeClr val="accent1">
                <a:tint val="45000"/>
                <a:satMod val="400000"/>
              </a:schemeClr>
            </a:duotone>
          </a:blip>
          <a:srcRect/>
          <a:stretch>
            <a:fillRect/>
          </a:stretch>
        </p:blipFill>
        <p:spPr bwMode="auto">
          <a:xfrm>
            <a:off x="4572000" y="3714752"/>
            <a:ext cx="3929090" cy="2857520"/>
          </a:xfrm>
          <a:prstGeom prst="rect">
            <a:avLst/>
          </a:prstGeom>
          <a:noFill/>
          <a:ln w="19050">
            <a:solidFill>
              <a:schemeClr val="tx1"/>
            </a:solidFill>
          </a:ln>
        </p:spPr>
      </p:pic>
      <p:pic>
        <p:nvPicPr>
          <p:cNvPr id="2051" name="Picture 3" descr="C:\Users\SUJATA\Desktop\boolean-cct1.gif"/>
          <p:cNvPicPr>
            <a:picLocks noChangeAspect="1" noChangeArrowheads="1"/>
          </p:cNvPicPr>
          <p:nvPr/>
        </p:nvPicPr>
        <p:blipFill>
          <a:blip r:embed="rId3">
            <a:duotone>
              <a:prstClr val="black"/>
              <a:schemeClr val="accent1">
                <a:tint val="45000"/>
                <a:satMod val="400000"/>
              </a:schemeClr>
            </a:duotone>
          </a:blip>
          <a:srcRect/>
          <a:stretch>
            <a:fillRect/>
          </a:stretch>
        </p:blipFill>
        <p:spPr bwMode="auto">
          <a:xfrm>
            <a:off x="4572000" y="928670"/>
            <a:ext cx="3929090" cy="2500330"/>
          </a:xfrm>
          <a:prstGeom prst="rect">
            <a:avLst/>
          </a:prstGeom>
          <a:noFill/>
          <a:ln w="19050">
            <a:solidFill>
              <a:schemeClr val="tx1"/>
            </a:solidFill>
          </a:ln>
        </p:spPr>
      </p:pic>
      <p:pic>
        <p:nvPicPr>
          <p:cNvPr id="2052" name="Picture 4" descr="C:\Users\SUJATA\Desktop\unnamed.png"/>
          <p:cNvPicPr>
            <a:picLocks noChangeAspect="1" noChangeArrowheads="1"/>
          </p:cNvPicPr>
          <p:nvPr/>
        </p:nvPicPr>
        <p:blipFill>
          <a:blip r:embed="rId4">
            <a:duotone>
              <a:prstClr val="black"/>
              <a:schemeClr val="accent1">
                <a:tint val="45000"/>
                <a:satMod val="400000"/>
              </a:schemeClr>
            </a:duotone>
          </a:blip>
          <a:srcRect/>
          <a:stretch>
            <a:fillRect/>
          </a:stretch>
        </p:blipFill>
        <p:spPr bwMode="auto">
          <a:xfrm>
            <a:off x="500034" y="3714752"/>
            <a:ext cx="3429024" cy="2857520"/>
          </a:xfrm>
          <a:prstGeom prst="rect">
            <a:avLst/>
          </a:prstGeom>
          <a:noFill/>
          <a:ln w="19050">
            <a:solidFill>
              <a:schemeClr val="tx1"/>
            </a:solidFill>
          </a:ln>
        </p:spPr>
      </p:pic>
      <p:pic>
        <p:nvPicPr>
          <p:cNvPr id="6145" name="Picture 1" descr="C:\Users\SUJATA\Desktop\download (1).png"/>
          <p:cNvPicPr>
            <a:picLocks noChangeAspect="1" noChangeArrowheads="1"/>
          </p:cNvPicPr>
          <p:nvPr/>
        </p:nvPicPr>
        <p:blipFill>
          <a:blip r:embed="rId5">
            <a:duotone>
              <a:prstClr val="black"/>
              <a:schemeClr val="accent1">
                <a:tint val="45000"/>
                <a:satMod val="400000"/>
              </a:schemeClr>
            </a:duotone>
          </a:blip>
          <a:srcRect/>
          <a:stretch>
            <a:fillRect/>
          </a:stretch>
        </p:blipFill>
        <p:spPr bwMode="auto">
          <a:xfrm>
            <a:off x="500034" y="928670"/>
            <a:ext cx="3429024" cy="2500330"/>
          </a:xfrm>
          <a:prstGeom prst="rect">
            <a:avLst/>
          </a:prstGeom>
          <a:noFill/>
          <a:ln w="19050">
            <a:solidFill>
              <a:schemeClr val="tx1"/>
            </a:solid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8229600" cy="43971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b="1" dirty="0" smtClean="0"/>
              <a:t>Laws of Boolean Algebra</a:t>
            </a:r>
            <a:r>
              <a:rPr lang="en-IN" dirty="0" smtClean="0"/>
              <a:t> </a:t>
            </a:r>
            <a:endParaRPr lang="en-IN" dirty="0"/>
          </a:p>
        </p:txBody>
      </p:sp>
      <p:graphicFrame>
        <p:nvGraphicFramePr>
          <p:cNvPr id="4" name="Content Placeholder 3"/>
          <p:cNvGraphicFramePr>
            <a:graphicFrameLocks noGrp="1"/>
          </p:cNvGraphicFramePr>
          <p:nvPr>
            <p:ph idx="1"/>
          </p:nvPr>
        </p:nvGraphicFramePr>
        <p:xfrm>
          <a:off x="428596" y="1428736"/>
          <a:ext cx="8215370" cy="5143537"/>
        </p:xfrm>
        <a:graphic>
          <a:graphicData uri="http://schemas.openxmlformats.org/drawingml/2006/table">
            <a:tbl>
              <a:tblPr firstRow="1" bandRow="1">
                <a:tableStyleId>{5C22544A-7EE6-4342-B048-85BDC9FD1C3A}</a:tableStyleId>
              </a:tblPr>
              <a:tblGrid>
                <a:gridCol w="2689957"/>
                <a:gridCol w="2908095"/>
                <a:gridCol w="2617318"/>
              </a:tblGrid>
              <a:tr h="70279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b="1" dirty="0" smtClean="0">
                          <a:solidFill>
                            <a:schemeClr val="tx1"/>
                          </a:solidFill>
                        </a:rPr>
                        <a:t>Commutative Law</a:t>
                      </a:r>
                    </a:p>
                    <a:p>
                      <a:pPr algn="ctr"/>
                      <a:endParaRPr lang="en-IN" dirty="0"/>
                    </a:p>
                  </a:txBody>
                  <a:tcPr>
                    <a:solidFill>
                      <a:schemeClr val="tx2">
                        <a:lumMod val="60000"/>
                        <a:lumOff val="40000"/>
                      </a:schemeClr>
                    </a:solidFill>
                  </a:tcPr>
                </a:tc>
                <a:tc>
                  <a:txBody>
                    <a:bodyPr/>
                    <a:lstStyle/>
                    <a:p>
                      <a:pPr algn="ctr"/>
                      <a:r>
                        <a:rPr lang="en-IN" dirty="0" smtClean="0">
                          <a:solidFill>
                            <a:schemeClr val="tx1"/>
                          </a:solidFill>
                        </a:rPr>
                        <a:t>A . B = B . A	</a:t>
                      </a:r>
                      <a:endParaRPr lang="en-IN" dirty="0">
                        <a:solidFill>
                          <a:schemeClr val="tx1"/>
                        </a:solidFill>
                      </a:endParaRPr>
                    </a:p>
                  </a:txBody>
                  <a:tcPr>
                    <a:solidFill>
                      <a:schemeClr val="tx2">
                        <a:lumMod val="60000"/>
                        <a:lumOff val="40000"/>
                      </a:schemeClr>
                    </a:solidFill>
                  </a:tcPr>
                </a:tc>
                <a:tc>
                  <a:txBody>
                    <a:bodyPr/>
                    <a:lstStyle/>
                    <a:p>
                      <a:pPr algn="ctr"/>
                      <a:r>
                        <a:rPr lang="en-IN" dirty="0" smtClean="0">
                          <a:solidFill>
                            <a:schemeClr val="tx1"/>
                          </a:solidFill>
                        </a:rPr>
                        <a:t>A + B = B + A</a:t>
                      </a:r>
                      <a:endParaRPr lang="en-IN" dirty="0">
                        <a:solidFill>
                          <a:schemeClr val="tx1"/>
                        </a:solidFill>
                      </a:endParaRPr>
                    </a:p>
                  </a:txBody>
                  <a:tcPr>
                    <a:solidFill>
                      <a:schemeClr val="tx2">
                        <a:lumMod val="60000"/>
                        <a:lumOff val="40000"/>
                      </a:schemeClr>
                    </a:solidFill>
                  </a:tcPr>
                </a:tc>
              </a:tr>
              <a:tr h="476622">
                <a:tc>
                  <a:txBody>
                    <a:bodyPr/>
                    <a:lstStyle/>
                    <a:p>
                      <a:pPr algn="ctr"/>
                      <a:r>
                        <a:rPr lang="en-IN" b="1" dirty="0" smtClean="0"/>
                        <a:t>Associative Law </a:t>
                      </a:r>
                      <a:endParaRPr lang="en-IN" dirty="0"/>
                    </a:p>
                  </a:txBody>
                  <a:tcPr>
                    <a:solidFill>
                      <a:schemeClr val="tx2">
                        <a:lumMod val="60000"/>
                        <a:lumOff val="40000"/>
                      </a:schemeClr>
                    </a:solidFill>
                  </a:tcPr>
                </a:tc>
                <a:tc>
                  <a:txBody>
                    <a:bodyPr/>
                    <a:lstStyle/>
                    <a:p>
                      <a:pPr algn="ctr"/>
                      <a:r>
                        <a:rPr lang="en-IN" dirty="0" smtClean="0"/>
                        <a:t>A . (B . C) = (A . B) . C</a:t>
                      </a:r>
                      <a:endParaRPr lang="en-IN" dirty="0"/>
                    </a:p>
                  </a:txBody>
                  <a:tcPr>
                    <a:solidFill>
                      <a:schemeClr val="tx2">
                        <a:lumMod val="60000"/>
                        <a:lumOff val="40000"/>
                      </a:schemeClr>
                    </a:solidFill>
                  </a:tcPr>
                </a:tc>
                <a:tc>
                  <a:txBody>
                    <a:bodyPr/>
                    <a:lstStyle/>
                    <a:p>
                      <a:pPr algn="ctr"/>
                      <a:r>
                        <a:rPr lang="en-IN" dirty="0" smtClean="0"/>
                        <a:t>A . (B . C) = (A . B) . C</a:t>
                      </a:r>
                      <a:endParaRPr lang="en-IN" dirty="0"/>
                    </a:p>
                  </a:txBody>
                  <a:tcPr>
                    <a:solidFill>
                      <a:schemeClr val="tx2">
                        <a:lumMod val="60000"/>
                        <a:lumOff val="40000"/>
                      </a:schemeClr>
                    </a:solidFill>
                  </a:tcPr>
                </a:tc>
              </a:tr>
              <a:tr h="401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b="1" dirty="0" smtClean="0"/>
                        <a:t>Distributive Law</a:t>
                      </a:r>
                      <a:endParaRPr lang="en-IN" dirty="0"/>
                    </a:p>
                  </a:txBody>
                  <a:tcPr>
                    <a:solidFill>
                      <a:schemeClr val="tx2">
                        <a:lumMod val="60000"/>
                        <a:lumOff val="40000"/>
                      </a:schemeClr>
                    </a:solidFill>
                  </a:tcPr>
                </a:tc>
                <a:tc>
                  <a:txBody>
                    <a:bodyPr/>
                    <a:lstStyle/>
                    <a:p>
                      <a:pPr algn="ctr"/>
                      <a:r>
                        <a:rPr lang="en-IN" dirty="0" smtClean="0"/>
                        <a:t>A + BC = (A + B) (A + C)</a:t>
                      </a:r>
                      <a:endParaRPr lang="en-IN" dirty="0"/>
                    </a:p>
                  </a:txBody>
                  <a:tcPr>
                    <a:solidFill>
                      <a:schemeClr val="tx2">
                        <a:lumMod val="60000"/>
                        <a:lumOff val="40000"/>
                      </a:schemeClr>
                    </a:solidFill>
                  </a:tcPr>
                </a:tc>
                <a:tc>
                  <a:txBody>
                    <a:bodyPr/>
                    <a:lstStyle/>
                    <a:p>
                      <a:pPr algn="ctr"/>
                      <a:r>
                        <a:rPr lang="en-US" dirty="0" smtClean="0"/>
                        <a:t>A . (B+C) = A . B + A . C</a:t>
                      </a:r>
                      <a:endParaRPr lang="en-IN" dirty="0"/>
                    </a:p>
                  </a:txBody>
                  <a:tcPr>
                    <a:solidFill>
                      <a:schemeClr val="tx2">
                        <a:lumMod val="60000"/>
                        <a:lumOff val="40000"/>
                      </a:schemeClr>
                    </a:solidFill>
                  </a:tcPr>
                </a:tc>
              </a:tr>
              <a:tr h="476622">
                <a:tc>
                  <a:txBody>
                    <a:bodyPr/>
                    <a:lstStyle/>
                    <a:p>
                      <a:pPr algn="ctr"/>
                      <a:r>
                        <a:rPr lang="en-IN" b="1" dirty="0" smtClean="0"/>
                        <a:t>Annulment law:</a:t>
                      </a:r>
                      <a:endParaRPr lang="en-IN" dirty="0"/>
                    </a:p>
                  </a:txBody>
                  <a:tcPr>
                    <a:solidFill>
                      <a:schemeClr val="tx2">
                        <a:lumMod val="60000"/>
                        <a:lumOff val="40000"/>
                      </a:schemeClr>
                    </a:solidFill>
                  </a:tcPr>
                </a:tc>
                <a:tc>
                  <a:txBody>
                    <a:bodyPr/>
                    <a:lstStyle/>
                    <a:p>
                      <a:pPr algn="ctr"/>
                      <a:r>
                        <a:rPr lang="en-IN" dirty="0" smtClean="0"/>
                        <a:t>A.0 = 0</a:t>
                      </a:r>
                      <a:endParaRPr lang="en-IN" dirty="0"/>
                    </a:p>
                  </a:txBody>
                  <a:tcPr>
                    <a:solidFill>
                      <a:schemeClr val="tx2">
                        <a:lumMod val="60000"/>
                        <a:lumOff val="40000"/>
                      </a:schemeClr>
                    </a:solidFill>
                  </a:tcPr>
                </a:tc>
                <a:tc>
                  <a:txBody>
                    <a:bodyPr/>
                    <a:lstStyle/>
                    <a:p>
                      <a:pPr algn="ctr"/>
                      <a:r>
                        <a:rPr lang="en-IN" dirty="0" smtClean="0"/>
                        <a:t>A + 1 = 1</a:t>
                      </a:r>
                      <a:endParaRPr lang="en-IN" dirty="0"/>
                    </a:p>
                  </a:txBody>
                  <a:tcPr>
                    <a:solidFill>
                      <a:schemeClr val="tx2">
                        <a:lumMod val="60000"/>
                        <a:lumOff val="40000"/>
                      </a:schemeClr>
                    </a:solidFill>
                  </a:tcPr>
                </a:tc>
              </a:tr>
              <a:tr h="476622">
                <a:tc>
                  <a:txBody>
                    <a:bodyPr/>
                    <a:lstStyle/>
                    <a:p>
                      <a:pPr algn="ctr"/>
                      <a:r>
                        <a:rPr lang="en-IN" b="1" dirty="0" smtClean="0"/>
                        <a:t>Identity law:</a:t>
                      </a:r>
                      <a:endParaRPr lang="en-IN" dirty="0"/>
                    </a:p>
                  </a:txBody>
                  <a:tcPr>
                    <a:solidFill>
                      <a:schemeClr val="tx2">
                        <a:lumMod val="60000"/>
                        <a:lumOff val="40000"/>
                      </a:schemeClr>
                    </a:solidFill>
                  </a:tcPr>
                </a:tc>
                <a:tc>
                  <a:txBody>
                    <a:bodyPr/>
                    <a:lstStyle/>
                    <a:p>
                      <a:pPr algn="ctr"/>
                      <a:r>
                        <a:rPr lang="en-IN" dirty="0" smtClean="0"/>
                        <a:t>A.1 = A</a:t>
                      </a:r>
                      <a:endParaRPr lang="en-IN" dirty="0"/>
                    </a:p>
                  </a:txBody>
                  <a:tcPr>
                    <a:solidFill>
                      <a:schemeClr val="tx2">
                        <a:lumMod val="60000"/>
                        <a:lumOff val="40000"/>
                      </a:schemeClr>
                    </a:solidFill>
                  </a:tcPr>
                </a:tc>
                <a:tc>
                  <a:txBody>
                    <a:bodyPr/>
                    <a:lstStyle/>
                    <a:p>
                      <a:pPr algn="ctr"/>
                      <a:r>
                        <a:rPr lang="en-IN" dirty="0" smtClean="0"/>
                        <a:t>A + 0 = A</a:t>
                      </a:r>
                      <a:endParaRPr lang="en-IN" dirty="0"/>
                    </a:p>
                  </a:txBody>
                  <a:tcPr>
                    <a:solidFill>
                      <a:schemeClr val="tx2">
                        <a:lumMod val="60000"/>
                        <a:lumOff val="40000"/>
                      </a:schemeClr>
                    </a:solidFill>
                  </a:tcPr>
                </a:tc>
              </a:tr>
              <a:tr h="476622">
                <a:tc>
                  <a:txBody>
                    <a:bodyPr/>
                    <a:lstStyle/>
                    <a:p>
                      <a:pPr algn="ctr"/>
                      <a:r>
                        <a:rPr lang="en-IN" b="1" dirty="0" smtClean="0"/>
                        <a:t>Idempotent law:</a:t>
                      </a:r>
                      <a:endParaRPr lang="en-IN" dirty="0"/>
                    </a:p>
                  </a:txBody>
                  <a:tcPr>
                    <a:solidFill>
                      <a:schemeClr val="tx2">
                        <a:lumMod val="60000"/>
                        <a:lumOff val="40000"/>
                      </a:schemeClr>
                    </a:solidFill>
                  </a:tcPr>
                </a:tc>
                <a:tc>
                  <a:txBody>
                    <a:bodyPr/>
                    <a:lstStyle/>
                    <a:p>
                      <a:pPr algn="ctr"/>
                      <a:r>
                        <a:rPr lang="en-IN" dirty="0" smtClean="0"/>
                        <a:t>A + A = A	</a:t>
                      </a:r>
                      <a:endParaRPr lang="en-IN" dirty="0"/>
                    </a:p>
                  </a:txBody>
                  <a:tcPr>
                    <a:solidFill>
                      <a:schemeClr val="tx2">
                        <a:lumMod val="60000"/>
                        <a:lumOff val="40000"/>
                      </a:schemeClr>
                    </a:solidFill>
                  </a:tcPr>
                </a:tc>
                <a:tc>
                  <a:txBody>
                    <a:bodyPr/>
                    <a:lstStyle/>
                    <a:p>
                      <a:pPr algn="ctr"/>
                      <a:r>
                        <a:rPr lang="en-IN" dirty="0" smtClean="0"/>
                        <a:t>A . A = A</a:t>
                      </a:r>
                      <a:endParaRPr lang="en-IN" dirty="0"/>
                    </a:p>
                  </a:txBody>
                  <a:tcPr>
                    <a:solidFill>
                      <a:schemeClr val="tx2">
                        <a:lumMod val="60000"/>
                        <a:lumOff val="40000"/>
                      </a:schemeClr>
                    </a:solidFill>
                  </a:tcPr>
                </a:tc>
              </a:tr>
              <a:tr h="476622">
                <a:tc>
                  <a:txBody>
                    <a:bodyPr/>
                    <a:lstStyle/>
                    <a:p>
                      <a:pPr algn="ctr"/>
                      <a:r>
                        <a:rPr lang="en-IN" b="1" dirty="0" smtClean="0"/>
                        <a:t>Complement law:</a:t>
                      </a:r>
                      <a:endParaRPr lang="en-IN" dirty="0"/>
                    </a:p>
                  </a:txBody>
                  <a:tcPr>
                    <a:solidFill>
                      <a:schemeClr val="tx2">
                        <a:lumMod val="60000"/>
                        <a:lumOff val="40000"/>
                      </a:schemeClr>
                    </a:solidFill>
                  </a:tcPr>
                </a:tc>
                <a:tc>
                  <a:txBody>
                    <a:bodyPr/>
                    <a:lstStyle/>
                    <a:p>
                      <a:pPr algn="ctr"/>
                      <a:r>
                        <a:rPr lang="en-IN" dirty="0" smtClean="0"/>
                        <a:t>A + A' = 1	</a:t>
                      </a:r>
                      <a:endParaRPr lang="en-IN" dirty="0"/>
                    </a:p>
                  </a:txBody>
                  <a:tcPr>
                    <a:solidFill>
                      <a:schemeClr val="tx2">
                        <a:lumMod val="60000"/>
                        <a:lumOff val="40000"/>
                      </a:schemeClr>
                    </a:solidFill>
                  </a:tcPr>
                </a:tc>
                <a:tc>
                  <a:txBody>
                    <a:bodyPr/>
                    <a:lstStyle/>
                    <a:p>
                      <a:pPr algn="ctr"/>
                      <a:r>
                        <a:rPr lang="en-IN" dirty="0" smtClean="0"/>
                        <a:t>A . A'= 0</a:t>
                      </a:r>
                      <a:endParaRPr lang="en-IN" dirty="0"/>
                    </a:p>
                  </a:txBody>
                  <a:tcPr>
                    <a:solidFill>
                      <a:schemeClr val="tx2">
                        <a:lumMod val="60000"/>
                        <a:lumOff val="40000"/>
                      </a:schemeClr>
                    </a:solidFill>
                  </a:tcPr>
                </a:tc>
              </a:tr>
              <a:tr h="702793">
                <a:tc>
                  <a:txBody>
                    <a:bodyPr/>
                    <a:lstStyle/>
                    <a:p>
                      <a:pPr algn="ctr"/>
                      <a:r>
                        <a:rPr lang="en-IN" b="1" dirty="0" smtClean="0"/>
                        <a:t>Double negation law:</a:t>
                      </a:r>
                      <a:endParaRPr lang="en-IN" dirty="0"/>
                    </a:p>
                  </a:txBody>
                  <a:tcPr>
                    <a:solidFill>
                      <a:schemeClr val="tx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dirty="0" smtClean="0"/>
                        <a:t>(A)')' = A</a:t>
                      </a:r>
                    </a:p>
                    <a:p>
                      <a:pPr algn="ctr"/>
                      <a:endParaRPr lang="en-IN" dirty="0"/>
                    </a:p>
                  </a:txBody>
                  <a:tcPr>
                    <a:solidFill>
                      <a:schemeClr val="tx2">
                        <a:lumMod val="60000"/>
                        <a:lumOff val="40000"/>
                      </a:schemeClr>
                    </a:solidFill>
                  </a:tcPr>
                </a:tc>
                <a:tc>
                  <a:txBody>
                    <a:bodyPr/>
                    <a:lstStyle/>
                    <a:p>
                      <a:pPr algn="ctr"/>
                      <a:endParaRPr lang="en-IN" dirty="0"/>
                    </a:p>
                  </a:txBody>
                  <a:tcPr>
                    <a:solidFill>
                      <a:schemeClr val="tx2">
                        <a:lumMod val="60000"/>
                        <a:lumOff val="40000"/>
                      </a:schemeClr>
                    </a:solidFill>
                  </a:tcPr>
                </a:tc>
              </a:tr>
              <a:tr h="476622">
                <a:tc>
                  <a:txBody>
                    <a:bodyPr/>
                    <a:lstStyle/>
                    <a:p>
                      <a:pPr algn="ctr"/>
                      <a:r>
                        <a:rPr lang="en-IN" b="1" dirty="0" smtClean="0"/>
                        <a:t>Absorption law:</a:t>
                      </a:r>
                      <a:endParaRPr lang="en-IN" dirty="0"/>
                    </a:p>
                  </a:txBody>
                  <a:tcPr>
                    <a:solidFill>
                      <a:schemeClr val="tx2">
                        <a:lumMod val="60000"/>
                        <a:lumOff val="40000"/>
                      </a:schemeClr>
                    </a:solidFill>
                  </a:tcPr>
                </a:tc>
                <a:tc>
                  <a:txBody>
                    <a:bodyPr/>
                    <a:lstStyle/>
                    <a:p>
                      <a:pPr algn="ctr"/>
                      <a:r>
                        <a:rPr lang="en-IN" dirty="0" smtClean="0"/>
                        <a:t>       A.(A+B) = A	</a:t>
                      </a:r>
                      <a:endParaRPr lang="en-IN" dirty="0"/>
                    </a:p>
                  </a:txBody>
                  <a:tcPr>
                    <a:solidFill>
                      <a:schemeClr val="tx2">
                        <a:lumMod val="60000"/>
                        <a:lumOff val="40000"/>
                      </a:schemeClr>
                    </a:solidFill>
                  </a:tcPr>
                </a:tc>
                <a:tc>
                  <a:txBody>
                    <a:bodyPr/>
                    <a:lstStyle/>
                    <a:p>
                      <a:pPr algn="ctr"/>
                      <a:r>
                        <a:rPr lang="en-IN" dirty="0" smtClean="0"/>
                        <a:t>A + AB = A</a:t>
                      </a:r>
                      <a:endParaRPr lang="en-IN" dirty="0"/>
                    </a:p>
                  </a:txBody>
                  <a:tcPr>
                    <a:solidFill>
                      <a:schemeClr val="tx2">
                        <a:lumMod val="60000"/>
                        <a:lumOff val="40000"/>
                      </a:schemeClr>
                    </a:solidFill>
                  </a:tcPr>
                </a:tc>
              </a:tr>
              <a:tr h="476622">
                <a:tc>
                  <a:txBody>
                    <a:bodyPr/>
                    <a:lstStyle/>
                    <a:p>
                      <a:pPr algn="ctr"/>
                      <a:r>
                        <a:rPr lang="en-US" b="1" dirty="0" smtClean="0"/>
                        <a:t>De Morgan’s Theorem</a:t>
                      </a:r>
                      <a:endParaRPr lang="en-IN" b="1" dirty="0"/>
                    </a:p>
                  </a:txBody>
                  <a:tcPr>
                    <a:solidFill>
                      <a:schemeClr val="tx2">
                        <a:lumMod val="60000"/>
                        <a:lumOff val="40000"/>
                      </a:schemeClr>
                    </a:solidFill>
                  </a:tcPr>
                </a:tc>
                <a:tc>
                  <a:txBody>
                    <a:bodyPr/>
                    <a:lstStyle/>
                    <a:p>
                      <a:pPr algn="ctr"/>
                      <a:r>
                        <a:rPr lang="en-US" dirty="0" smtClean="0"/>
                        <a:t>(A + B)’ = A’ . B’</a:t>
                      </a:r>
                      <a:endParaRPr lang="en-IN" dirty="0"/>
                    </a:p>
                  </a:txBody>
                  <a:tcPr>
                    <a:solidFill>
                      <a:schemeClr val="tx2">
                        <a:lumMod val="60000"/>
                        <a:lumOff val="40000"/>
                      </a:schemeClr>
                    </a:solidFill>
                  </a:tcPr>
                </a:tc>
                <a:tc>
                  <a:txBody>
                    <a:bodyPr/>
                    <a:lstStyle/>
                    <a:p>
                      <a:pPr algn="ctr"/>
                      <a:r>
                        <a:rPr lang="en-US" dirty="0" smtClean="0"/>
                        <a:t>(A . B)’ = A’ + B’</a:t>
                      </a:r>
                      <a:endParaRPr lang="en-IN" dirty="0"/>
                    </a:p>
                  </a:txBody>
                  <a:tcPr>
                    <a:solidFill>
                      <a:schemeClr val="tx2">
                        <a:lumMod val="60000"/>
                        <a:lumOff val="40000"/>
                      </a:schemeClr>
                    </a:solidFill>
                  </a:tcPr>
                </a:tc>
              </a:tr>
            </a:tbl>
          </a:graphicData>
        </a:graphic>
      </p:graphicFrame>
      <p:sp>
        <p:nvSpPr>
          <p:cNvPr id="6" name="Rectangle 5"/>
          <p:cNvSpPr/>
          <p:nvPr/>
        </p:nvSpPr>
        <p:spPr>
          <a:xfrm>
            <a:off x="500034" y="642918"/>
            <a:ext cx="8215370" cy="646331"/>
          </a:xfrm>
          <a:prstGeom prst="rect">
            <a:avLst/>
          </a:prstGeom>
        </p:spPr>
        <p:txBody>
          <a:bodyPr wrap="square">
            <a:spAutoFit/>
          </a:bodyPr>
          <a:lstStyle/>
          <a:p>
            <a:r>
              <a:rPr lang="en-IN" b="1" dirty="0" smtClean="0"/>
              <a:t>Boolean laws </a:t>
            </a:r>
            <a:r>
              <a:rPr lang="en-IN" dirty="0" smtClean="0"/>
              <a:t>can be used to prove any given Boolean expression as well as for simplifying complicated digital circuits.</a:t>
            </a:r>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57158" y="142852"/>
            <a:ext cx="8229600" cy="56356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Simplification of Boolean Expressions</a:t>
            </a:r>
            <a:endParaRPr lang="en-IN" dirty="0"/>
          </a:p>
        </p:txBody>
      </p:sp>
      <p:pic>
        <p:nvPicPr>
          <p:cNvPr id="6" name="Picture 11"/>
          <p:cNvPicPr>
            <a:picLocks noGrp="1" noChangeAspect="1" noChangeArrowheads="1"/>
          </p:cNvPicPr>
          <p:nvPr>
            <p:ph sz="half" idx="1"/>
          </p:nvPr>
        </p:nvPicPr>
        <p:blipFill>
          <a:blip r:embed="rId2">
            <a:duotone>
              <a:prstClr val="black"/>
              <a:schemeClr val="accent1">
                <a:tint val="45000"/>
                <a:satMod val="400000"/>
              </a:schemeClr>
            </a:duotone>
          </a:blip>
          <a:srcRect/>
          <a:stretch>
            <a:fillRect/>
          </a:stretch>
        </p:blipFill>
        <p:spPr bwMode="auto">
          <a:xfrm>
            <a:off x="4572000" y="857232"/>
            <a:ext cx="4429156" cy="2714644"/>
          </a:xfrm>
          <a:prstGeom prst="rect">
            <a:avLst/>
          </a:prstGeom>
          <a:noFill/>
          <a:ln w="19050">
            <a:solidFill>
              <a:schemeClr val="tx1"/>
            </a:solidFill>
            <a:miter lim="800000"/>
            <a:headEnd/>
            <a:tailEnd/>
          </a:ln>
          <a:effectLst/>
        </p:spPr>
      </p:pic>
      <p:pic>
        <p:nvPicPr>
          <p:cNvPr id="1026" name="Picture 2" descr="C:\Users\SUJATA\Desktop\boolean-algebra-35-638.jpg"/>
          <p:cNvPicPr>
            <a:picLocks noChangeAspect="1" noChangeArrowheads="1"/>
          </p:cNvPicPr>
          <p:nvPr/>
        </p:nvPicPr>
        <p:blipFill>
          <a:blip r:embed="rId3">
            <a:duotone>
              <a:prstClr val="black"/>
              <a:schemeClr val="accent1">
                <a:tint val="45000"/>
                <a:satMod val="400000"/>
              </a:schemeClr>
            </a:duotone>
          </a:blip>
          <a:srcRect/>
          <a:stretch>
            <a:fillRect/>
          </a:stretch>
        </p:blipFill>
        <p:spPr bwMode="auto">
          <a:xfrm>
            <a:off x="142844" y="3643314"/>
            <a:ext cx="4357718" cy="3067056"/>
          </a:xfrm>
          <a:prstGeom prst="rect">
            <a:avLst/>
          </a:prstGeom>
          <a:noFill/>
          <a:ln w="19050">
            <a:solidFill>
              <a:schemeClr val="tx1"/>
            </a:solidFill>
          </a:ln>
        </p:spPr>
      </p:pic>
      <p:pic>
        <p:nvPicPr>
          <p:cNvPr id="1027" name="Picture 3"/>
          <p:cNvPicPr>
            <a:picLocks noChangeAspect="1" noChangeArrowheads="1"/>
          </p:cNvPicPr>
          <p:nvPr/>
        </p:nvPicPr>
        <p:blipFill>
          <a:blip r:embed="rId4">
            <a:duotone>
              <a:prstClr val="black"/>
              <a:schemeClr val="accent1">
                <a:tint val="45000"/>
                <a:satMod val="400000"/>
              </a:schemeClr>
            </a:duotone>
          </a:blip>
          <a:srcRect/>
          <a:stretch>
            <a:fillRect/>
          </a:stretch>
        </p:blipFill>
        <p:spPr bwMode="auto">
          <a:xfrm>
            <a:off x="142844" y="857232"/>
            <a:ext cx="4357718" cy="2714644"/>
          </a:xfrm>
          <a:prstGeom prst="rect">
            <a:avLst/>
          </a:prstGeom>
          <a:noFill/>
          <a:ln w="19050">
            <a:solidFill>
              <a:schemeClr val="tx1"/>
            </a:solidFill>
            <a:miter lim="800000"/>
            <a:headEnd/>
            <a:tailEnd/>
          </a:ln>
          <a:effectLst/>
        </p:spPr>
      </p:pic>
      <p:pic>
        <p:nvPicPr>
          <p:cNvPr id="1028" name="Picture 4"/>
          <p:cNvPicPr>
            <a:picLocks noChangeAspect="1" noChangeArrowheads="1"/>
          </p:cNvPicPr>
          <p:nvPr/>
        </p:nvPicPr>
        <p:blipFill>
          <a:blip r:embed="rId5">
            <a:duotone>
              <a:prstClr val="black"/>
              <a:schemeClr val="accent1">
                <a:tint val="45000"/>
                <a:satMod val="400000"/>
              </a:schemeClr>
            </a:duotone>
          </a:blip>
          <a:srcRect/>
          <a:stretch>
            <a:fillRect/>
          </a:stretch>
        </p:blipFill>
        <p:spPr bwMode="auto">
          <a:xfrm>
            <a:off x="4572000" y="3643314"/>
            <a:ext cx="4429156" cy="3071834"/>
          </a:xfrm>
          <a:prstGeom prst="rect">
            <a:avLst/>
          </a:prstGeom>
          <a:noFill/>
          <a:ln w="19050">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142852"/>
            <a:ext cx="7215238" cy="419079"/>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sz="2800" b="1" dirty="0" smtClean="0">
                <a:solidFill>
                  <a:schemeClr val="tx1"/>
                </a:solidFill>
              </a:rPr>
              <a:t>Logic Gates &amp; Truth Tables</a:t>
            </a:r>
            <a:endParaRPr lang="en-US" sz="2800" dirty="0">
              <a:solidFill>
                <a:schemeClr val="tx1"/>
              </a:solidFill>
            </a:endParaRPr>
          </a:p>
        </p:txBody>
      </p:sp>
      <p:pic>
        <p:nvPicPr>
          <p:cNvPr id="20481" name="Picture 1" descr="C:\Users\SUJATA\Desktop\527712-3-4ICRQ1.pn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1214414" y="1071546"/>
            <a:ext cx="6786610" cy="5572164"/>
          </a:xfrm>
          <a:prstGeom prst="rect">
            <a:avLst/>
          </a:prstGeom>
          <a:solidFill>
            <a:schemeClr val="tx2">
              <a:lumMod val="60000"/>
              <a:lumOff val="40000"/>
            </a:schemeClr>
          </a:solidFill>
        </p:spPr>
      </p:pic>
      <p:sp>
        <p:nvSpPr>
          <p:cNvPr id="6" name="Rectangle 5"/>
          <p:cNvSpPr/>
          <p:nvPr/>
        </p:nvSpPr>
        <p:spPr>
          <a:xfrm>
            <a:off x="142844" y="714356"/>
            <a:ext cx="8786874" cy="369332"/>
          </a:xfrm>
          <a:prstGeom prst="rect">
            <a:avLst/>
          </a:prstGeom>
        </p:spPr>
        <p:txBody>
          <a:bodyPr wrap="square">
            <a:spAutoFit/>
          </a:bodyPr>
          <a:lstStyle/>
          <a:p>
            <a:r>
              <a:rPr lang="en-IN" b="1" dirty="0" smtClean="0"/>
              <a:t>	Boolean Algebra</a:t>
            </a:r>
            <a:r>
              <a:rPr lang="en-IN" dirty="0" smtClean="0"/>
              <a:t> is the mathematics used to analyse digital gates and circuits.</a:t>
            </a: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SUMMARY</a:t>
            </a:r>
            <a:endParaRPr lang="en-IN" dirty="0"/>
          </a:p>
        </p:txBody>
      </p:sp>
      <p:sp>
        <p:nvSpPr>
          <p:cNvPr id="3" name="Content Placeholder 2"/>
          <p:cNvSpPr>
            <a:spLocks noGrp="1"/>
          </p:cNvSpPr>
          <p:nvPr>
            <p:ph idx="1"/>
          </p:nvPr>
        </p:nvSpPr>
        <p:spPr>
          <a:ln w="19050">
            <a:solidFill>
              <a:schemeClr val="tx1"/>
            </a:solidFill>
          </a:ln>
        </p:spPr>
        <p:txBody>
          <a:bodyPr/>
          <a:lstStyle/>
          <a:p>
            <a:pPr>
              <a:buNone/>
            </a:pPr>
            <a:endParaRPr lang="en-US" dirty="0" smtClean="0"/>
          </a:p>
          <a:p>
            <a:r>
              <a:rPr lang="en-US" dirty="0" smtClean="0"/>
              <a:t>De </a:t>
            </a:r>
            <a:r>
              <a:rPr lang="en-US" dirty="0" smtClean="0"/>
              <a:t>Morgan’s Theorem</a:t>
            </a:r>
          </a:p>
          <a:p>
            <a:r>
              <a:rPr lang="en-US" dirty="0" smtClean="0"/>
              <a:t>Negative </a:t>
            </a:r>
            <a:r>
              <a:rPr lang="en-US" smtClean="0"/>
              <a:t>AND </a:t>
            </a:r>
            <a:r>
              <a:rPr lang="en-US" smtClean="0"/>
              <a:t>&amp; </a:t>
            </a:r>
            <a:r>
              <a:rPr lang="en-US" smtClean="0"/>
              <a:t>Negative </a:t>
            </a:r>
            <a:r>
              <a:rPr lang="en-US" dirty="0" smtClean="0"/>
              <a:t>OR Gates</a:t>
            </a:r>
          </a:p>
          <a:p>
            <a:r>
              <a:rPr lang="en-US" dirty="0" smtClean="0"/>
              <a:t>Universality of NAND and NOR Gates</a:t>
            </a:r>
          </a:p>
          <a:p>
            <a:r>
              <a:rPr lang="en-US" dirty="0" smtClean="0"/>
              <a:t>Boolean Equation from a circuit</a:t>
            </a:r>
          </a:p>
          <a:p>
            <a:r>
              <a:rPr lang="en-US" dirty="0" smtClean="0"/>
              <a:t>Simplification of Boolean Functions </a:t>
            </a:r>
          </a:p>
          <a:p>
            <a:endParaRPr lang="en-US" dirty="0" smtClean="0"/>
          </a:p>
          <a:p>
            <a:pPr>
              <a:buNone/>
            </a:pPr>
            <a:endParaRPr lang="en-US" dirty="0" smtClean="0"/>
          </a:p>
          <a:p>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a:gradFill>
            <a:gsLst>
              <a:gs pos="0">
                <a:srgbClr val="5E9EFF"/>
              </a:gs>
              <a:gs pos="39999">
                <a:srgbClr val="85C2FF"/>
              </a:gs>
              <a:gs pos="70000">
                <a:srgbClr val="C4D6EB"/>
              </a:gs>
              <a:gs pos="100000">
                <a:srgbClr val="FFEBFA"/>
              </a:gs>
            </a:gsLst>
            <a:lin ang="16200000" scaled="0"/>
          </a:gradFill>
        </p:spPr>
        <p:style>
          <a:lnRef idx="1">
            <a:schemeClr val="accent2"/>
          </a:lnRef>
          <a:fillRef idx="2">
            <a:schemeClr val="accent2"/>
          </a:fillRef>
          <a:effectRef idx="1">
            <a:schemeClr val="accent2"/>
          </a:effectRef>
          <a:fontRef idx="minor">
            <a:schemeClr val="dk1"/>
          </a:fontRef>
        </p:style>
        <p:txBody>
          <a:bodyPr/>
          <a:lstStyle/>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sz="6000" b="1" dirty="0" smtClean="0"/>
              <a:t>THANK YOU</a:t>
            </a:r>
            <a:endParaRPr lang="en-IN" sz="6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solidFill>
                  <a:schemeClr val="tx1"/>
                </a:solidFill>
              </a:rPr>
              <a:t>Negative AND &amp; Negative OR gate</a:t>
            </a:r>
            <a:endParaRPr lang="en-IN" dirty="0">
              <a:solidFill>
                <a:schemeClr val="tx1"/>
              </a:solidFill>
            </a:endParaRPr>
          </a:p>
        </p:txBody>
      </p:sp>
      <p:pic>
        <p:nvPicPr>
          <p:cNvPr id="1026" name="Picture 2"/>
          <p:cNvPicPr>
            <a:picLocks noGrp="1" noChangeAspect="1" noChangeArrowheads="1"/>
          </p:cNvPicPr>
          <p:nvPr>
            <p:ph idx="1"/>
          </p:nvPr>
        </p:nvPicPr>
        <p:blipFill>
          <a:blip r:embed="rId2">
            <a:duotone>
              <a:prstClr val="black"/>
              <a:schemeClr val="accent1">
                <a:tint val="45000"/>
                <a:satMod val="400000"/>
              </a:schemeClr>
            </a:duotone>
          </a:blip>
          <a:srcRect/>
          <a:stretch>
            <a:fillRect/>
          </a:stretch>
        </p:blipFill>
        <p:spPr bwMode="auto">
          <a:xfrm>
            <a:off x="285720" y="1142984"/>
            <a:ext cx="4143404" cy="2000264"/>
          </a:xfrm>
          <a:prstGeom prst="rect">
            <a:avLst/>
          </a:prstGeom>
          <a:noFill/>
          <a:ln w="19050">
            <a:solidFill>
              <a:schemeClr val="tx1"/>
            </a:solidFill>
            <a:miter lim="800000"/>
            <a:headEnd/>
            <a:tailEnd/>
          </a:ln>
          <a:effectLst/>
        </p:spPr>
      </p:pic>
      <p:pic>
        <p:nvPicPr>
          <p:cNvPr id="1027" name="Picture 3"/>
          <p:cNvPicPr>
            <a:picLocks noChangeAspect="1" noChangeArrowheads="1"/>
          </p:cNvPicPr>
          <p:nvPr/>
        </p:nvPicPr>
        <p:blipFill>
          <a:blip r:embed="rId3">
            <a:duotone>
              <a:prstClr val="black"/>
              <a:schemeClr val="accent1">
                <a:tint val="45000"/>
                <a:satMod val="400000"/>
              </a:schemeClr>
            </a:duotone>
          </a:blip>
          <a:srcRect/>
          <a:stretch>
            <a:fillRect/>
          </a:stretch>
        </p:blipFill>
        <p:spPr bwMode="auto">
          <a:xfrm>
            <a:off x="4500562" y="1142984"/>
            <a:ext cx="4357718" cy="2000264"/>
          </a:xfrm>
          <a:prstGeom prst="rect">
            <a:avLst/>
          </a:prstGeom>
          <a:noFill/>
          <a:ln w="19050">
            <a:solidFill>
              <a:schemeClr val="tx1"/>
            </a:solidFill>
            <a:miter lim="800000"/>
            <a:headEnd/>
            <a:tailEnd/>
          </a:ln>
          <a:effectLst/>
        </p:spPr>
      </p:pic>
      <p:sp>
        <p:nvSpPr>
          <p:cNvPr id="6" name="Rectangle 5"/>
          <p:cNvSpPr/>
          <p:nvPr/>
        </p:nvSpPr>
        <p:spPr>
          <a:xfrm>
            <a:off x="142844" y="5214950"/>
            <a:ext cx="8858312" cy="1477328"/>
          </a:xfrm>
          <a:prstGeom prst="rect">
            <a:avLst/>
          </a:prstGeom>
          <a:ln w="19050">
            <a:solidFill>
              <a:schemeClr val="tx1"/>
            </a:solidFill>
          </a:ln>
        </p:spPr>
        <p:txBody>
          <a:bodyPr wrap="square">
            <a:spAutoFit/>
          </a:bodyPr>
          <a:lstStyle/>
          <a:p>
            <a:r>
              <a:rPr lang="en-IN" dirty="0" smtClean="0"/>
              <a:t>A </a:t>
            </a:r>
            <a:r>
              <a:rPr lang="en-IN" b="1" dirty="0" smtClean="0"/>
              <a:t>Negative-AND gate, </a:t>
            </a:r>
            <a:r>
              <a:rPr lang="en-IN" dirty="0" smtClean="0"/>
              <a:t>functions the same as an AND gate with all its inputs inverted (connected through NOT gates). A </a:t>
            </a:r>
            <a:r>
              <a:rPr lang="en-IN" b="1" dirty="0" smtClean="0"/>
              <a:t>Negative-OR gate , </a:t>
            </a:r>
            <a:r>
              <a:rPr lang="en-IN" dirty="0" smtClean="0"/>
              <a:t>functions the same as an OR gate with all its inputs inverted. Keeping standard gate symbol convention, these inverted inputs are signified by bubbles. So negative AND gate and Negative OR gates are also called as </a:t>
            </a:r>
            <a:r>
              <a:rPr lang="en-IN" b="1" dirty="0" smtClean="0"/>
              <a:t>Bubbled AND</a:t>
            </a:r>
            <a:r>
              <a:rPr lang="en-IN" dirty="0" smtClean="0"/>
              <a:t> </a:t>
            </a:r>
            <a:r>
              <a:rPr lang="en-IN" dirty="0" err="1" smtClean="0"/>
              <a:t>and</a:t>
            </a:r>
            <a:r>
              <a:rPr lang="en-IN" dirty="0" smtClean="0"/>
              <a:t> </a:t>
            </a:r>
            <a:r>
              <a:rPr lang="en-IN" b="1" dirty="0" smtClean="0"/>
              <a:t>Bubbled OR </a:t>
            </a:r>
            <a:r>
              <a:rPr lang="en-IN" dirty="0" smtClean="0"/>
              <a:t>gates respectively.</a:t>
            </a:r>
            <a:endParaRPr lang="en-IN" dirty="0"/>
          </a:p>
        </p:txBody>
      </p:sp>
      <p:graphicFrame>
        <p:nvGraphicFramePr>
          <p:cNvPr id="7" name="Table 6"/>
          <p:cNvGraphicFramePr>
            <a:graphicFrameLocks noGrp="1"/>
          </p:cNvGraphicFramePr>
          <p:nvPr/>
        </p:nvGraphicFramePr>
        <p:xfrm>
          <a:off x="285720" y="3214686"/>
          <a:ext cx="4143400" cy="1857390"/>
        </p:xfrm>
        <a:graphic>
          <a:graphicData uri="http://schemas.openxmlformats.org/drawingml/2006/table">
            <a:tbl>
              <a:tblPr firstRow="1" bandRow="1">
                <a:tableStyleId>{5C22544A-7EE6-4342-B048-85BDC9FD1C3A}</a:tableStyleId>
              </a:tblPr>
              <a:tblGrid>
                <a:gridCol w="828680"/>
                <a:gridCol w="828680"/>
                <a:gridCol w="828680"/>
                <a:gridCol w="828680"/>
                <a:gridCol w="828680"/>
              </a:tblGrid>
              <a:tr h="371478">
                <a:tc>
                  <a:txBody>
                    <a:bodyPr/>
                    <a:lstStyle/>
                    <a:p>
                      <a:pPr algn="ctr"/>
                      <a:r>
                        <a:rPr lang="en-US" dirty="0" smtClean="0">
                          <a:solidFill>
                            <a:schemeClr val="tx1"/>
                          </a:solidFill>
                        </a:rPr>
                        <a:t>A</a:t>
                      </a:r>
                      <a:endParaRPr lang="en-IN" dirty="0">
                        <a:solidFill>
                          <a:schemeClr val="tx1"/>
                        </a:solidFill>
                      </a:endParaRPr>
                    </a:p>
                  </a:txBody>
                  <a:tcPr>
                    <a:solidFill>
                      <a:schemeClr val="tx2">
                        <a:lumMod val="60000"/>
                        <a:lumOff val="40000"/>
                      </a:schemeClr>
                    </a:solidFill>
                  </a:tcPr>
                </a:tc>
                <a:tc>
                  <a:txBody>
                    <a:bodyPr/>
                    <a:lstStyle/>
                    <a:p>
                      <a:pPr algn="ctr"/>
                      <a:r>
                        <a:rPr lang="en-US" dirty="0" smtClean="0">
                          <a:solidFill>
                            <a:schemeClr val="tx1"/>
                          </a:solidFill>
                        </a:rPr>
                        <a:t>B</a:t>
                      </a:r>
                      <a:endParaRPr lang="en-IN" dirty="0">
                        <a:solidFill>
                          <a:schemeClr val="tx1"/>
                        </a:solidFill>
                      </a:endParaRPr>
                    </a:p>
                  </a:txBody>
                  <a:tcPr>
                    <a:solidFill>
                      <a:schemeClr val="tx2">
                        <a:lumMod val="60000"/>
                        <a:lumOff val="40000"/>
                      </a:schemeClr>
                    </a:solidFill>
                  </a:tcPr>
                </a:tc>
                <a:tc>
                  <a:txBody>
                    <a:bodyPr/>
                    <a:lstStyle/>
                    <a:p>
                      <a:pPr algn="ctr"/>
                      <a:r>
                        <a:rPr lang="en-US" dirty="0" smtClean="0">
                          <a:solidFill>
                            <a:schemeClr val="tx1"/>
                          </a:solidFill>
                        </a:rPr>
                        <a:t>A’</a:t>
                      </a:r>
                      <a:endParaRPr lang="en-IN" dirty="0">
                        <a:solidFill>
                          <a:schemeClr val="tx1"/>
                        </a:solidFill>
                      </a:endParaRPr>
                    </a:p>
                  </a:txBody>
                  <a:tcPr>
                    <a:solidFill>
                      <a:schemeClr val="tx2">
                        <a:lumMod val="60000"/>
                        <a:lumOff val="40000"/>
                      </a:schemeClr>
                    </a:solidFill>
                  </a:tcPr>
                </a:tc>
                <a:tc>
                  <a:txBody>
                    <a:bodyPr/>
                    <a:lstStyle/>
                    <a:p>
                      <a:pPr algn="ctr"/>
                      <a:r>
                        <a:rPr lang="en-US" dirty="0" smtClean="0">
                          <a:solidFill>
                            <a:schemeClr val="tx1"/>
                          </a:solidFill>
                        </a:rPr>
                        <a:t>B’</a:t>
                      </a:r>
                      <a:endParaRPr lang="en-IN" dirty="0">
                        <a:solidFill>
                          <a:schemeClr val="tx1"/>
                        </a:solidFill>
                      </a:endParaRPr>
                    </a:p>
                  </a:txBody>
                  <a:tcPr>
                    <a:solidFill>
                      <a:schemeClr val="tx2">
                        <a:lumMod val="60000"/>
                        <a:lumOff val="40000"/>
                      </a:schemeClr>
                    </a:solidFill>
                  </a:tcPr>
                </a:tc>
                <a:tc>
                  <a:txBody>
                    <a:bodyPr/>
                    <a:lstStyle/>
                    <a:p>
                      <a:pPr algn="ctr"/>
                      <a:r>
                        <a:rPr lang="en-US" dirty="0" smtClean="0">
                          <a:solidFill>
                            <a:schemeClr val="tx1"/>
                          </a:solidFill>
                        </a:rPr>
                        <a:t>A’.B’</a:t>
                      </a:r>
                      <a:endParaRPr lang="en-IN" dirty="0">
                        <a:solidFill>
                          <a:schemeClr val="tx1"/>
                        </a:solidFill>
                      </a:endParaRPr>
                    </a:p>
                  </a:txBody>
                  <a:tcPr>
                    <a:solidFill>
                      <a:schemeClr val="tx2">
                        <a:lumMod val="60000"/>
                        <a:lumOff val="40000"/>
                      </a:schemeClr>
                    </a:solidFill>
                  </a:tcPr>
                </a:tc>
              </a:tr>
              <a:tr h="371478">
                <a:tc>
                  <a:txBody>
                    <a:bodyPr/>
                    <a:lstStyle/>
                    <a:p>
                      <a:pPr algn="ctr"/>
                      <a:r>
                        <a:rPr lang="en-US" dirty="0" smtClean="0"/>
                        <a:t>0</a:t>
                      </a:r>
                      <a:endParaRPr lang="en-IN" dirty="0"/>
                    </a:p>
                  </a:txBody>
                  <a:tcPr>
                    <a:solidFill>
                      <a:schemeClr val="tx2">
                        <a:lumMod val="60000"/>
                        <a:lumOff val="40000"/>
                      </a:schemeClr>
                    </a:solidFill>
                  </a:tcPr>
                </a:tc>
                <a:tc>
                  <a:txBody>
                    <a:bodyPr/>
                    <a:lstStyle/>
                    <a:p>
                      <a:pPr algn="ctr"/>
                      <a:r>
                        <a:rPr lang="en-US" dirty="0" smtClean="0"/>
                        <a:t>0</a:t>
                      </a:r>
                      <a:endParaRPr lang="en-IN" dirty="0"/>
                    </a:p>
                  </a:txBody>
                  <a:tcPr>
                    <a:solidFill>
                      <a:schemeClr val="tx2">
                        <a:lumMod val="60000"/>
                        <a:lumOff val="40000"/>
                      </a:schemeClr>
                    </a:solidFill>
                  </a:tcPr>
                </a:tc>
                <a:tc>
                  <a:txBody>
                    <a:bodyPr/>
                    <a:lstStyle/>
                    <a:p>
                      <a:pPr algn="ctr"/>
                      <a:r>
                        <a:rPr lang="en-US" dirty="0" smtClean="0"/>
                        <a:t>1</a:t>
                      </a:r>
                      <a:endParaRPr lang="en-IN" dirty="0"/>
                    </a:p>
                  </a:txBody>
                  <a:tcPr>
                    <a:solidFill>
                      <a:schemeClr val="tx2">
                        <a:lumMod val="60000"/>
                        <a:lumOff val="40000"/>
                      </a:schemeClr>
                    </a:solidFill>
                  </a:tcPr>
                </a:tc>
                <a:tc>
                  <a:txBody>
                    <a:bodyPr/>
                    <a:lstStyle/>
                    <a:p>
                      <a:pPr algn="ctr"/>
                      <a:r>
                        <a:rPr lang="en-US" dirty="0" smtClean="0"/>
                        <a:t>1</a:t>
                      </a:r>
                      <a:endParaRPr lang="en-IN" dirty="0"/>
                    </a:p>
                  </a:txBody>
                  <a:tcPr>
                    <a:solidFill>
                      <a:schemeClr val="tx2">
                        <a:lumMod val="60000"/>
                        <a:lumOff val="40000"/>
                      </a:schemeClr>
                    </a:solidFill>
                  </a:tcPr>
                </a:tc>
                <a:tc>
                  <a:txBody>
                    <a:bodyPr/>
                    <a:lstStyle/>
                    <a:p>
                      <a:pPr algn="ctr"/>
                      <a:r>
                        <a:rPr lang="en-US" dirty="0" smtClean="0"/>
                        <a:t>1</a:t>
                      </a:r>
                      <a:endParaRPr lang="en-IN" dirty="0"/>
                    </a:p>
                  </a:txBody>
                  <a:tcPr>
                    <a:solidFill>
                      <a:schemeClr val="tx2">
                        <a:lumMod val="60000"/>
                        <a:lumOff val="40000"/>
                      </a:schemeClr>
                    </a:solidFill>
                  </a:tcPr>
                </a:tc>
              </a:tr>
              <a:tr h="371478">
                <a:tc>
                  <a:txBody>
                    <a:bodyPr/>
                    <a:lstStyle/>
                    <a:p>
                      <a:pPr algn="ctr"/>
                      <a:r>
                        <a:rPr lang="en-US" dirty="0" smtClean="0"/>
                        <a:t>0</a:t>
                      </a:r>
                      <a:endParaRPr lang="en-IN" dirty="0"/>
                    </a:p>
                  </a:txBody>
                  <a:tcPr>
                    <a:solidFill>
                      <a:schemeClr val="tx2">
                        <a:lumMod val="60000"/>
                        <a:lumOff val="40000"/>
                      </a:schemeClr>
                    </a:solidFill>
                  </a:tcPr>
                </a:tc>
                <a:tc>
                  <a:txBody>
                    <a:bodyPr/>
                    <a:lstStyle/>
                    <a:p>
                      <a:pPr algn="ctr"/>
                      <a:r>
                        <a:rPr lang="en-US" dirty="0" smtClean="0"/>
                        <a:t>1</a:t>
                      </a:r>
                      <a:endParaRPr lang="en-IN" dirty="0"/>
                    </a:p>
                  </a:txBody>
                  <a:tcPr>
                    <a:solidFill>
                      <a:schemeClr val="tx2">
                        <a:lumMod val="60000"/>
                        <a:lumOff val="40000"/>
                      </a:schemeClr>
                    </a:solidFill>
                  </a:tcPr>
                </a:tc>
                <a:tc>
                  <a:txBody>
                    <a:bodyPr/>
                    <a:lstStyle/>
                    <a:p>
                      <a:pPr algn="ctr"/>
                      <a:r>
                        <a:rPr lang="en-US" dirty="0" smtClean="0"/>
                        <a:t>1</a:t>
                      </a:r>
                      <a:endParaRPr lang="en-IN" dirty="0"/>
                    </a:p>
                  </a:txBody>
                  <a:tcPr>
                    <a:solidFill>
                      <a:schemeClr val="tx2">
                        <a:lumMod val="60000"/>
                        <a:lumOff val="40000"/>
                      </a:schemeClr>
                    </a:solidFill>
                  </a:tcPr>
                </a:tc>
                <a:tc>
                  <a:txBody>
                    <a:bodyPr/>
                    <a:lstStyle/>
                    <a:p>
                      <a:pPr algn="ctr"/>
                      <a:r>
                        <a:rPr lang="en-US" dirty="0" smtClean="0"/>
                        <a:t>0</a:t>
                      </a:r>
                      <a:endParaRPr lang="en-IN" dirty="0"/>
                    </a:p>
                  </a:txBody>
                  <a:tcPr>
                    <a:solidFill>
                      <a:schemeClr val="tx2">
                        <a:lumMod val="60000"/>
                        <a:lumOff val="40000"/>
                      </a:schemeClr>
                    </a:solidFill>
                  </a:tcPr>
                </a:tc>
                <a:tc>
                  <a:txBody>
                    <a:bodyPr/>
                    <a:lstStyle/>
                    <a:p>
                      <a:pPr algn="ctr"/>
                      <a:r>
                        <a:rPr lang="en-US" dirty="0" smtClean="0"/>
                        <a:t>0</a:t>
                      </a:r>
                      <a:endParaRPr lang="en-IN" dirty="0"/>
                    </a:p>
                  </a:txBody>
                  <a:tcPr>
                    <a:solidFill>
                      <a:schemeClr val="tx2">
                        <a:lumMod val="60000"/>
                        <a:lumOff val="40000"/>
                      </a:schemeClr>
                    </a:solidFill>
                  </a:tcPr>
                </a:tc>
              </a:tr>
              <a:tr h="371478">
                <a:tc>
                  <a:txBody>
                    <a:bodyPr/>
                    <a:lstStyle/>
                    <a:p>
                      <a:pPr algn="ctr"/>
                      <a:r>
                        <a:rPr lang="en-US" dirty="0" smtClean="0"/>
                        <a:t>1</a:t>
                      </a:r>
                      <a:endParaRPr lang="en-IN" dirty="0"/>
                    </a:p>
                  </a:txBody>
                  <a:tcPr>
                    <a:solidFill>
                      <a:schemeClr val="tx2">
                        <a:lumMod val="60000"/>
                        <a:lumOff val="40000"/>
                      </a:schemeClr>
                    </a:solidFill>
                  </a:tcPr>
                </a:tc>
                <a:tc>
                  <a:txBody>
                    <a:bodyPr/>
                    <a:lstStyle/>
                    <a:p>
                      <a:pPr algn="ctr"/>
                      <a:r>
                        <a:rPr lang="en-US" dirty="0" smtClean="0"/>
                        <a:t>0</a:t>
                      </a:r>
                      <a:endParaRPr lang="en-IN" dirty="0"/>
                    </a:p>
                  </a:txBody>
                  <a:tcPr>
                    <a:solidFill>
                      <a:schemeClr val="tx2">
                        <a:lumMod val="60000"/>
                        <a:lumOff val="40000"/>
                      </a:schemeClr>
                    </a:solidFill>
                  </a:tcPr>
                </a:tc>
                <a:tc>
                  <a:txBody>
                    <a:bodyPr/>
                    <a:lstStyle/>
                    <a:p>
                      <a:pPr algn="ctr"/>
                      <a:r>
                        <a:rPr lang="en-US" dirty="0" smtClean="0"/>
                        <a:t>0</a:t>
                      </a:r>
                      <a:endParaRPr lang="en-IN" dirty="0"/>
                    </a:p>
                  </a:txBody>
                  <a:tcPr>
                    <a:solidFill>
                      <a:schemeClr val="tx2">
                        <a:lumMod val="60000"/>
                        <a:lumOff val="40000"/>
                      </a:schemeClr>
                    </a:solidFill>
                  </a:tcPr>
                </a:tc>
                <a:tc>
                  <a:txBody>
                    <a:bodyPr/>
                    <a:lstStyle/>
                    <a:p>
                      <a:pPr algn="ctr"/>
                      <a:r>
                        <a:rPr lang="en-US" dirty="0" smtClean="0"/>
                        <a:t>1</a:t>
                      </a:r>
                      <a:endParaRPr lang="en-IN" dirty="0"/>
                    </a:p>
                  </a:txBody>
                  <a:tcPr>
                    <a:solidFill>
                      <a:schemeClr val="tx2">
                        <a:lumMod val="60000"/>
                        <a:lumOff val="40000"/>
                      </a:schemeClr>
                    </a:solidFill>
                  </a:tcPr>
                </a:tc>
                <a:tc>
                  <a:txBody>
                    <a:bodyPr/>
                    <a:lstStyle/>
                    <a:p>
                      <a:pPr algn="ctr"/>
                      <a:r>
                        <a:rPr lang="en-US" dirty="0" smtClean="0"/>
                        <a:t>0</a:t>
                      </a:r>
                      <a:endParaRPr lang="en-IN" dirty="0"/>
                    </a:p>
                  </a:txBody>
                  <a:tcPr>
                    <a:solidFill>
                      <a:schemeClr val="tx2">
                        <a:lumMod val="60000"/>
                        <a:lumOff val="40000"/>
                      </a:schemeClr>
                    </a:solidFill>
                  </a:tcPr>
                </a:tc>
              </a:tr>
              <a:tr h="371478">
                <a:tc>
                  <a:txBody>
                    <a:bodyPr/>
                    <a:lstStyle/>
                    <a:p>
                      <a:pPr algn="ctr"/>
                      <a:r>
                        <a:rPr lang="en-US" dirty="0" smtClean="0"/>
                        <a:t>1</a:t>
                      </a:r>
                      <a:endParaRPr lang="en-IN" dirty="0"/>
                    </a:p>
                  </a:txBody>
                  <a:tcPr>
                    <a:solidFill>
                      <a:schemeClr val="tx2">
                        <a:lumMod val="60000"/>
                        <a:lumOff val="40000"/>
                      </a:schemeClr>
                    </a:solidFill>
                  </a:tcPr>
                </a:tc>
                <a:tc>
                  <a:txBody>
                    <a:bodyPr/>
                    <a:lstStyle/>
                    <a:p>
                      <a:pPr algn="ctr"/>
                      <a:r>
                        <a:rPr lang="en-US" dirty="0" smtClean="0"/>
                        <a:t>1</a:t>
                      </a:r>
                      <a:endParaRPr lang="en-IN" dirty="0"/>
                    </a:p>
                  </a:txBody>
                  <a:tcPr>
                    <a:solidFill>
                      <a:schemeClr val="tx2">
                        <a:lumMod val="60000"/>
                        <a:lumOff val="40000"/>
                      </a:schemeClr>
                    </a:solidFill>
                  </a:tcPr>
                </a:tc>
                <a:tc>
                  <a:txBody>
                    <a:bodyPr/>
                    <a:lstStyle/>
                    <a:p>
                      <a:pPr algn="ctr"/>
                      <a:r>
                        <a:rPr lang="en-US" dirty="0" smtClean="0"/>
                        <a:t>0</a:t>
                      </a:r>
                      <a:endParaRPr lang="en-IN" dirty="0"/>
                    </a:p>
                  </a:txBody>
                  <a:tcPr>
                    <a:solidFill>
                      <a:schemeClr val="tx2">
                        <a:lumMod val="60000"/>
                        <a:lumOff val="40000"/>
                      </a:schemeClr>
                    </a:solidFill>
                  </a:tcPr>
                </a:tc>
                <a:tc>
                  <a:txBody>
                    <a:bodyPr/>
                    <a:lstStyle/>
                    <a:p>
                      <a:pPr algn="ctr"/>
                      <a:r>
                        <a:rPr lang="en-US" dirty="0" smtClean="0"/>
                        <a:t>0</a:t>
                      </a:r>
                      <a:endParaRPr lang="en-IN" dirty="0"/>
                    </a:p>
                  </a:txBody>
                  <a:tcPr>
                    <a:solidFill>
                      <a:schemeClr val="tx2">
                        <a:lumMod val="60000"/>
                        <a:lumOff val="40000"/>
                      </a:schemeClr>
                    </a:solidFill>
                  </a:tcPr>
                </a:tc>
                <a:tc>
                  <a:txBody>
                    <a:bodyPr/>
                    <a:lstStyle/>
                    <a:p>
                      <a:pPr algn="ctr"/>
                      <a:r>
                        <a:rPr lang="en-US" dirty="0" smtClean="0"/>
                        <a:t>0</a:t>
                      </a:r>
                      <a:endParaRPr lang="en-IN" dirty="0"/>
                    </a:p>
                  </a:txBody>
                  <a:tcPr>
                    <a:solidFill>
                      <a:schemeClr val="tx2">
                        <a:lumMod val="60000"/>
                        <a:lumOff val="40000"/>
                      </a:schemeClr>
                    </a:solidFill>
                  </a:tcPr>
                </a:tc>
              </a:tr>
            </a:tbl>
          </a:graphicData>
        </a:graphic>
      </p:graphicFrame>
      <p:graphicFrame>
        <p:nvGraphicFramePr>
          <p:cNvPr id="8" name="Table 7"/>
          <p:cNvGraphicFramePr>
            <a:graphicFrameLocks noGrp="1"/>
          </p:cNvGraphicFramePr>
          <p:nvPr/>
        </p:nvGraphicFramePr>
        <p:xfrm>
          <a:off x="4500562" y="3214686"/>
          <a:ext cx="4357718" cy="1854200"/>
        </p:xfrm>
        <a:graphic>
          <a:graphicData uri="http://schemas.openxmlformats.org/drawingml/2006/table">
            <a:tbl>
              <a:tblPr firstRow="1" bandRow="1">
                <a:tableStyleId>{5C22544A-7EE6-4342-B048-85BDC9FD1C3A}</a:tableStyleId>
              </a:tblPr>
              <a:tblGrid>
                <a:gridCol w="857256"/>
                <a:gridCol w="857256"/>
                <a:gridCol w="857256"/>
                <a:gridCol w="857256"/>
                <a:gridCol w="928694"/>
              </a:tblGrid>
              <a:tr h="370840">
                <a:tc>
                  <a:txBody>
                    <a:bodyPr/>
                    <a:lstStyle/>
                    <a:p>
                      <a:pPr algn="ctr"/>
                      <a:r>
                        <a:rPr lang="en-US" dirty="0" smtClean="0">
                          <a:solidFill>
                            <a:schemeClr val="tx1"/>
                          </a:solidFill>
                        </a:rPr>
                        <a:t>A</a:t>
                      </a:r>
                      <a:endParaRPr lang="en-IN" dirty="0">
                        <a:solidFill>
                          <a:schemeClr val="tx1"/>
                        </a:solidFill>
                      </a:endParaRPr>
                    </a:p>
                  </a:txBody>
                  <a:tcPr>
                    <a:solidFill>
                      <a:schemeClr val="tx2">
                        <a:lumMod val="60000"/>
                        <a:lumOff val="40000"/>
                      </a:schemeClr>
                    </a:solidFill>
                  </a:tcPr>
                </a:tc>
                <a:tc>
                  <a:txBody>
                    <a:bodyPr/>
                    <a:lstStyle/>
                    <a:p>
                      <a:pPr algn="ctr"/>
                      <a:r>
                        <a:rPr lang="en-US" dirty="0" smtClean="0">
                          <a:solidFill>
                            <a:schemeClr val="tx1"/>
                          </a:solidFill>
                        </a:rPr>
                        <a:t>B</a:t>
                      </a:r>
                      <a:endParaRPr lang="en-IN" dirty="0">
                        <a:solidFill>
                          <a:schemeClr val="tx1"/>
                        </a:solidFill>
                      </a:endParaRPr>
                    </a:p>
                  </a:txBody>
                  <a:tcPr>
                    <a:solidFill>
                      <a:schemeClr val="tx2">
                        <a:lumMod val="60000"/>
                        <a:lumOff val="40000"/>
                      </a:schemeClr>
                    </a:solidFill>
                  </a:tcPr>
                </a:tc>
                <a:tc>
                  <a:txBody>
                    <a:bodyPr/>
                    <a:lstStyle/>
                    <a:p>
                      <a:pPr algn="ctr"/>
                      <a:r>
                        <a:rPr lang="en-US" dirty="0" smtClean="0">
                          <a:solidFill>
                            <a:schemeClr val="tx1"/>
                          </a:solidFill>
                        </a:rPr>
                        <a:t>A’</a:t>
                      </a:r>
                      <a:endParaRPr lang="en-IN" dirty="0">
                        <a:solidFill>
                          <a:schemeClr val="tx1"/>
                        </a:solidFill>
                      </a:endParaRPr>
                    </a:p>
                  </a:txBody>
                  <a:tcPr>
                    <a:solidFill>
                      <a:schemeClr val="tx2">
                        <a:lumMod val="60000"/>
                        <a:lumOff val="40000"/>
                      </a:schemeClr>
                    </a:solidFill>
                  </a:tcPr>
                </a:tc>
                <a:tc>
                  <a:txBody>
                    <a:bodyPr/>
                    <a:lstStyle/>
                    <a:p>
                      <a:pPr algn="ctr"/>
                      <a:r>
                        <a:rPr lang="en-US" dirty="0" smtClean="0">
                          <a:solidFill>
                            <a:schemeClr val="tx1"/>
                          </a:solidFill>
                        </a:rPr>
                        <a:t>B’</a:t>
                      </a:r>
                      <a:endParaRPr lang="en-IN" dirty="0">
                        <a:solidFill>
                          <a:schemeClr val="tx1"/>
                        </a:solidFill>
                      </a:endParaRPr>
                    </a:p>
                  </a:txBody>
                  <a:tcPr>
                    <a:solidFill>
                      <a:schemeClr val="tx2">
                        <a:lumMod val="60000"/>
                        <a:lumOff val="40000"/>
                      </a:schemeClr>
                    </a:solidFill>
                  </a:tcPr>
                </a:tc>
                <a:tc>
                  <a:txBody>
                    <a:bodyPr/>
                    <a:lstStyle/>
                    <a:p>
                      <a:pPr algn="ctr"/>
                      <a:r>
                        <a:rPr lang="en-US" dirty="0" smtClean="0">
                          <a:solidFill>
                            <a:schemeClr val="tx1"/>
                          </a:solidFill>
                        </a:rPr>
                        <a:t>A’+B’</a:t>
                      </a:r>
                      <a:endParaRPr lang="en-IN" dirty="0">
                        <a:solidFill>
                          <a:schemeClr val="tx1"/>
                        </a:solidFill>
                      </a:endParaRPr>
                    </a:p>
                  </a:txBody>
                  <a:tcPr>
                    <a:solidFill>
                      <a:schemeClr val="tx2">
                        <a:lumMod val="60000"/>
                        <a:lumOff val="40000"/>
                      </a:schemeClr>
                    </a:solidFill>
                  </a:tcPr>
                </a:tc>
              </a:tr>
              <a:tr h="370840">
                <a:tc>
                  <a:txBody>
                    <a:bodyPr/>
                    <a:lstStyle/>
                    <a:p>
                      <a:pPr algn="ctr"/>
                      <a:r>
                        <a:rPr lang="en-US" dirty="0" smtClean="0"/>
                        <a:t>0</a:t>
                      </a:r>
                      <a:endParaRPr lang="en-IN" dirty="0"/>
                    </a:p>
                  </a:txBody>
                  <a:tcPr>
                    <a:solidFill>
                      <a:schemeClr val="tx2">
                        <a:lumMod val="60000"/>
                        <a:lumOff val="40000"/>
                      </a:schemeClr>
                    </a:solidFill>
                  </a:tcPr>
                </a:tc>
                <a:tc>
                  <a:txBody>
                    <a:bodyPr/>
                    <a:lstStyle/>
                    <a:p>
                      <a:pPr algn="ctr"/>
                      <a:r>
                        <a:rPr lang="en-US" dirty="0" smtClean="0"/>
                        <a:t>0</a:t>
                      </a:r>
                      <a:endParaRPr lang="en-IN" dirty="0"/>
                    </a:p>
                  </a:txBody>
                  <a:tcPr>
                    <a:solidFill>
                      <a:schemeClr val="tx2">
                        <a:lumMod val="60000"/>
                        <a:lumOff val="40000"/>
                      </a:schemeClr>
                    </a:solidFill>
                  </a:tcPr>
                </a:tc>
                <a:tc>
                  <a:txBody>
                    <a:bodyPr/>
                    <a:lstStyle/>
                    <a:p>
                      <a:pPr algn="ctr"/>
                      <a:r>
                        <a:rPr lang="en-US" dirty="0" smtClean="0"/>
                        <a:t>1</a:t>
                      </a:r>
                      <a:endParaRPr lang="en-IN" dirty="0"/>
                    </a:p>
                  </a:txBody>
                  <a:tcPr>
                    <a:solidFill>
                      <a:schemeClr val="tx2">
                        <a:lumMod val="60000"/>
                        <a:lumOff val="40000"/>
                      </a:schemeClr>
                    </a:solidFill>
                  </a:tcPr>
                </a:tc>
                <a:tc>
                  <a:txBody>
                    <a:bodyPr/>
                    <a:lstStyle/>
                    <a:p>
                      <a:pPr algn="ctr"/>
                      <a:r>
                        <a:rPr lang="en-US" dirty="0" smtClean="0"/>
                        <a:t>1</a:t>
                      </a:r>
                      <a:endParaRPr lang="en-IN" dirty="0"/>
                    </a:p>
                  </a:txBody>
                  <a:tcPr>
                    <a:solidFill>
                      <a:schemeClr val="tx2">
                        <a:lumMod val="60000"/>
                        <a:lumOff val="40000"/>
                      </a:schemeClr>
                    </a:solidFill>
                  </a:tcPr>
                </a:tc>
                <a:tc>
                  <a:txBody>
                    <a:bodyPr/>
                    <a:lstStyle/>
                    <a:p>
                      <a:pPr algn="ctr"/>
                      <a:r>
                        <a:rPr lang="en-US" dirty="0" smtClean="0"/>
                        <a:t>1</a:t>
                      </a:r>
                      <a:endParaRPr lang="en-IN" dirty="0"/>
                    </a:p>
                  </a:txBody>
                  <a:tcPr>
                    <a:solidFill>
                      <a:schemeClr val="tx2">
                        <a:lumMod val="60000"/>
                        <a:lumOff val="40000"/>
                      </a:schemeClr>
                    </a:solidFill>
                  </a:tcPr>
                </a:tc>
              </a:tr>
              <a:tr h="370840">
                <a:tc>
                  <a:txBody>
                    <a:bodyPr/>
                    <a:lstStyle/>
                    <a:p>
                      <a:pPr algn="ctr"/>
                      <a:r>
                        <a:rPr lang="en-US" dirty="0" smtClean="0"/>
                        <a:t>0</a:t>
                      </a:r>
                      <a:endParaRPr lang="en-IN" dirty="0"/>
                    </a:p>
                  </a:txBody>
                  <a:tcPr>
                    <a:solidFill>
                      <a:schemeClr val="tx2">
                        <a:lumMod val="60000"/>
                        <a:lumOff val="40000"/>
                      </a:schemeClr>
                    </a:solidFill>
                  </a:tcPr>
                </a:tc>
                <a:tc>
                  <a:txBody>
                    <a:bodyPr/>
                    <a:lstStyle/>
                    <a:p>
                      <a:pPr algn="ctr"/>
                      <a:r>
                        <a:rPr lang="en-US" dirty="0" smtClean="0"/>
                        <a:t>1</a:t>
                      </a:r>
                      <a:endParaRPr lang="en-IN" dirty="0"/>
                    </a:p>
                  </a:txBody>
                  <a:tcPr>
                    <a:solidFill>
                      <a:schemeClr val="tx2">
                        <a:lumMod val="60000"/>
                        <a:lumOff val="40000"/>
                      </a:schemeClr>
                    </a:solidFill>
                  </a:tcPr>
                </a:tc>
                <a:tc>
                  <a:txBody>
                    <a:bodyPr/>
                    <a:lstStyle/>
                    <a:p>
                      <a:pPr algn="ctr"/>
                      <a:r>
                        <a:rPr lang="en-US" dirty="0" smtClean="0"/>
                        <a:t>1</a:t>
                      </a:r>
                      <a:endParaRPr lang="en-IN" dirty="0"/>
                    </a:p>
                  </a:txBody>
                  <a:tcPr>
                    <a:solidFill>
                      <a:schemeClr val="tx2">
                        <a:lumMod val="60000"/>
                        <a:lumOff val="40000"/>
                      </a:schemeClr>
                    </a:solidFill>
                  </a:tcPr>
                </a:tc>
                <a:tc>
                  <a:txBody>
                    <a:bodyPr/>
                    <a:lstStyle/>
                    <a:p>
                      <a:pPr algn="ctr"/>
                      <a:r>
                        <a:rPr lang="en-US" dirty="0" smtClean="0"/>
                        <a:t>0</a:t>
                      </a:r>
                      <a:endParaRPr lang="en-IN" dirty="0"/>
                    </a:p>
                  </a:txBody>
                  <a:tcPr>
                    <a:solidFill>
                      <a:schemeClr val="tx2">
                        <a:lumMod val="60000"/>
                        <a:lumOff val="40000"/>
                      </a:schemeClr>
                    </a:solidFill>
                  </a:tcPr>
                </a:tc>
                <a:tc>
                  <a:txBody>
                    <a:bodyPr/>
                    <a:lstStyle/>
                    <a:p>
                      <a:pPr algn="ctr"/>
                      <a:r>
                        <a:rPr lang="en-US" dirty="0" smtClean="0"/>
                        <a:t>1</a:t>
                      </a:r>
                      <a:endParaRPr lang="en-IN" dirty="0"/>
                    </a:p>
                  </a:txBody>
                  <a:tcPr>
                    <a:solidFill>
                      <a:schemeClr val="tx2">
                        <a:lumMod val="60000"/>
                        <a:lumOff val="40000"/>
                      </a:schemeClr>
                    </a:solidFill>
                  </a:tcPr>
                </a:tc>
              </a:tr>
              <a:tr h="370840">
                <a:tc>
                  <a:txBody>
                    <a:bodyPr/>
                    <a:lstStyle/>
                    <a:p>
                      <a:pPr algn="ctr"/>
                      <a:r>
                        <a:rPr lang="en-US" dirty="0" smtClean="0"/>
                        <a:t>1</a:t>
                      </a:r>
                      <a:endParaRPr lang="en-IN" dirty="0"/>
                    </a:p>
                  </a:txBody>
                  <a:tcPr>
                    <a:solidFill>
                      <a:schemeClr val="tx2">
                        <a:lumMod val="60000"/>
                        <a:lumOff val="40000"/>
                      </a:schemeClr>
                    </a:solidFill>
                  </a:tcPr>
                </a:tc>
                <a:tc>
                  <a:txBody>
                    <a:bodyPr/>
                    <a:lstStyle/>
                    <a:p>
                      <a:pPr algn="ctr"/>
                      <a:r>
                        <a:rPr lang="en-US" dirty="0" smtClean="0"/>
                        <a:t>0</a:t>
                      </a:r>
                      <a:endParaRPr lang="en-IN" dirty="0"/>
                    </a:p>
                  </a:txBody>
                  <a:tcPr>
                    <a:solidFill>
                      <a:schemeClr val="tx2">
                        <a:lumMod val="60000"/>
                        <a:lumOff val="40000"/>
                      </a:schemeClr>
                    </a:solidFill>
                  </a:tcPr>
                </a:tc>
                <a:tc>
                  <a:txBody>
                    <a:bodyPr/>
                    <a:lstStyle/>
                    <a:p>
                      <a:pPr algn="ctr"/>
                      <a:r>
                        <a:rPr lang="en-US" dirty="0" smtClean="0"/>
                        <a:t>0</a:t>
                      </a:r>
                      <a:endParaRPr lang="en-IN" dirty="0"/>
                    </a:p>
                  </a:txBody>
                  <a:tcPr>
                    <a:solidFill>
                      <a:schemeClr val="tx2">
                        <a:lumMod val="60000"/>
                        <a:lumOff val="40000"/>
                      </a:schemeClr>
                    </a:solidFill>
                  </a:tcPr>
                </a:tc>
                <a:tc>
                  <a:txBody>
                    <a:bodyPr/>
                    <a:lstStyle/>
                    <a:p>
                      <a:pPr algn="ctr"/>
                      <a:r>
                        <a:rPr lang="en-US" dirty="0" smtClean="0"/>
                        <a:t>1</a:t>
                      </a:r>
                      <a:endParaRPr lang="en-IN" dirty="0"/>
                    </a:p>
                  </a:txBody>
                  <a:tcPr>
                    <a:solidFill>
                      <a:schemeClr val="tx2">
                        <a:lumMod val="60000"/>
                        <a:lumOff val="40000"/>
                      </a:schemeClr>
                    </a:solidFill>
                  </a:tcPr>
                </a:tc>
                <a:tc>
                  <a:txBody>
                    <a:bodyPr/>
                    <a:lstStyle/>
                    <a:p>
                      <a:pPr algn="ctr"/>
                      <a:r>
                        <a:rPr lang="en-US" dirty="0" smtClean="0"/>
                        <a:t>1</a:t>
                      </a:r>
                      <a:endParaRPr lang="en-IN" dirty="0"/>
                    </a:p>
                  </a:txBody>
                  <a:tcPr>
                    <a:solidFill>
                      <a:schemeClr val="tx2">
                        <a:lumMod val="60000"/>
                        <a:lumOff val="40000"/>
                      </a:schemeClr>
                    </a:solidFill>
                  </a:tcPr>
                </a:tc>
              </a:tr>
              <a:tr h="370840">
                <a:tc>
                  <a:txBody>
                    <a:bodyPr/>
                    <a:lstStyle/>
                    <a:p>
                      <a:pPr algn="ctr"/>
                      <a:r>
                        <a:rPr lang="en-US" dirty="0" smtClean="0"/>
                        <a:t>1</a:t>
                      </a:r>
                      <a:endParaRPr lang="en-IN" dirty="0"/>
                    </a:p>
                  </a:txBody>
                  <a:tcPr>
                    <a:solidFill>
                      <a:schemeClr val="tx2">
                        <a:lumMod val="60000"/>
                        <a:lumOff val="40000"/>
                      </a:schemeClr>
                    </a:solidFill>
                  </a:tcPr>
                </a:tc>
                <a:tc>
                  <a:txBody>
                    <a:bodyPr/>
                    <a:lstStyle/>
                    <a:p>
                      <a:pPr algn="ctr"/>
                      <a:r>
                        <a:rPr lang="en-US" dirty="0" smtClean="0"/>
                        <a:t>1</a:t>
                      </a:r>
                      <a:endParaRPr lang="en-IN" dirty="0"/>
                    </a:p>
                  </a:txBody>
                  <a:tcPr>
                    <a:solidFill>
                      <a:schemeClr val="tx2">
                        <a:lumMod val="60000"/>
                        <a:lumOff val="40000"/>
                      </a:schemeClr>
                    </a:solidFill>
                  </a:tcPr>
                </a:tc>
                <a:tc>
                  <a:txBody>
                    <a:bodyPr/>
                    <a:lstStyle/>
                    <a:p>
                      <a:pPr algn="ctr"/>
                      <a:r>
                        <a:rPr lang="en-US" dirty="0" smtClean="0"/>
                        <a:t>0</a:t>
                      </a:r>
                      <a:endParaRPr lang="en-IN" dirty="0"/>
                    </a:p>
                  </a:txBody>
                  <a:tcPr>
                    <a:solidFill>
                      <a:schemeClr val="tx2">
                        <a:lumMod val="60000"/>
                        <a:lumOff val="40000"/>
                      </a:schemeClr>
                    </a:solidFill>
                  </a:tcPr>
                </a:tc>
                <a:tc>
                  <a:txBody>
                    <a:bodyPr/>
                    <a:lstStyle/>
                    <a:p>
                      <a:pPr algn="ctr"/>
                      <a:r>
                        <a:rPr lang="en-US" dirty="0" smtClean="0"/>
                        <a:t>0</a:t>
                      </a:r>
                      <a:endParaRPr lang="en-IN" dirty="0"/>
                    </a:p>
                  </a:txBody>
                  <a:tcPr>
                    <a:solidFill>
                      <a:schemeClr val="tx2">
                        <a:lumMod val="60000"/>
                        <a:lumOff val="40000"/>
                      </a:schemeClr>
                    </a:solidFill>
                  </a:tcPr>
                </a:tc>
                <a:tc>
                  <a:txBody>
                    <a:bodyPr/>
                    <a:lstStyle/>
                    <a:p>
                      <a:pPr algn="ctr"/>
                      <a:r>
                        <a:rPr lang="en-US" dirty="0" smtClean="0"/>
                        <a:t>0</a:t>
                      </a:r>
                      <a:endParaRPr lang="en-IN" dirty="0"/>
                    </a:p>
                  </a:txBody>
                  <a:tcPr>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42862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err="1" smtClean="0"/>
              <a:t>DeMorgan’s</a:t>
            </a:r>
            <a:r>
              <a:rPr lang="en-US" dirty="0" smtClean="0"/>
              <a:t> First Theorem</a:t>
            </a:r>
            <a:endParaRPr lang="en-US" dirty="0"/>
          </a:p>
        </p:txBody>
      </p:sp>
      <p:sp>
        <p:nvSpPr>
          <p:cNvPr id="3" name="Content Placeholder 2"/>
          <p:cNvSpPr>
            <a:spLocks noGrp="1"/>
          </p:cNvSpPr>
          <p:nvPr>
            <p:ph idx="1"/>
          </p:nvPr>
        </p:nvSpPr>
        <p:spPr>
          <a:xfrm>
            <a:off x="152400" y="571480"/>
            <a:ext cx="8763000" cy="6134120"/>
          </a:xfrm>
          <a:ln w="19050">
            <a:solidFill>
              <a:schemeClr val="tx1"/>
            </a:solidFill>
          </a:ln>
        </p:spPr>
        <p:txBody>
          <a:bodyPr>
            <a:normAutofit/>
          </a:bodyPr>
          <a:lstStyle/>
          <a:p>
            <a:pPr>
              <a:buNone/>
            </a:pPr>
            <a:r>
              <a:rPr lang="en-US" sz="2400" dirty="0" smtClean="0"/>
              <a:t>	According </a:t>
            </a:r>
            <a:r>
              <a:rPr lang="en-US" sz="2400" dirty="0"/>
              <a:t>to </a:t>
            </a:r>
            <a:r>
              <a:rPr lang="en-US" sz="2400" b="1" dirty="0" smtClean="0"/>
              <a:t>De Morgan’s theorem</a:t>
            </a:r>
            <a:r>
              <a:rPr lang="en-US" sz="2400" dirty="0"/>
              <a:t>, a </a:t>
            </a:r>
            <a:r>
              <a:rPr lang="en-US" sz="2400" b="1" dirty="0" smtClean="0"/>
              <a:t>NAND</a:t>
            </a:r>
            <a:r>
              <a:rPr lang="en-US" sz="2400" dirty="0" smtClean="0"/>
              <a:t> </a:t>
            </a:r>
            <a:r>
              <a:rPr lang="en-US" sz="2400" b="1" dirty="0"/>
              <a:t>gate</a:t>
            </a:r>
            <a:r>
              <a:rPr lang="en-US" sz="2400" dirty="0"/>
              <a:t> is equivalent to a </a:t>
            </a:r>
            <a:r>
              <a:rPr lang="en-US" sz="2400" b="1" dirty="0"/>
              <a:t>bubbled </a:t>
            </a:r>
            <a:r>
              <a:rPr lang="en-US" sz="2400" b="1" dirty="0" smtClean="0"/>
              <a:t>OR </a:t>
            </a:r>
            <a:r>
              <a:rPr lang="en-US" sz="2400" b="1" dirty="0"/>
              <a:t>gate</a:t>
            </a:r>
            <a:r>
              <a:rPr lang="en-US" sz="2400" dirty="0" smtClean="0"/>
              <a:t>. Therefore, the equation can be written as shown below. </a:t>
            </a:r>
          </a:p>
          <a:p>
            <a:pPr>
              <a:buNone/>
            </a:pPr>
            <a:r>
              <a:rPr lang="en-US" sz="2400" dirty="0" smtClean="0"/>
              <a:t>	</a:t>
            </a:r>
          </a:p>
          <a:p>
            <a:pPr>
              <a:buNone/>
            </a:pPr>
            <a:endParaRPr lang="en-US" sz="2400" dirty="0" smtClean="0"/>
          </a:p>
          <a:p>
            <a:pPr>
              <a:buNone/>
            </a:pPr>
            <a:endParaRPr lang="en-US" sz="2400" dirty="0" smtClean="0"/>
          </a:p>
          <a:p>
            <a:pPr>
              <a:buNone/>
            </a:pPr>
            <a:endParaRPr lang="en-US" sz="2400" dirty="0" smtClean="0"/>
          </a:p>
          <a:p>
            <a:pPr>
              <a:buNone/>
            </a:pPr>
            <a:r>
              <a:rPr lang="en-US" sz="2400" dirty="0" smtClean="0"/>
              <a:t>	</a:t>
            </a:r>
          </a:p>
          <a:p>
            <a:pPr>
              <a:buNone/>
            </a:pPr>
            <a:r>
              <a:rPr lang="en-US" sz="2400" dirty="0" smtClean="0"/>
              <a:t>	The Boolean expressions for </a:t>
            </a:r>
            <a:r>
              <a:rPr lang="en-US" sz="2400" b="1" dirty="0" smtClean="0"/>
              <a:t>NAND gate </a:t>
            </a:r>
            <a:r>
              <a:rPr lang="en-US" sz="2400" dirty="0" smtClean="0"/>
              <a:t>is</a:t>
            </a:r>
          </a:p>
          <a:p>
            <a:pPr>
              <a:buNone/>
            </a:pPr>
            <a:r>
              <a:rPr lang="en-US" sz="2400" dirty="0" smtClean="0"/>
              <a:t>	</a:t>
            </a:r>
          </a:p>
          <a:p>
            <a:pPr>
              <a:buNone/>
            </a:pPr>
            <a:r>
              <a:rPr lang="en-US" sz="2400" dirty="0" smtClean="0"/>
              <a:t>	</a:t>
            </a:r>
          </a:p>
          <a:p>
            <a:pPr>
              <a:buNone/>
            </a:pPr>
            <a:r>
              <a:rPr lang="en-US" sz="2400" dirty="0" smtClean="0"/>
              <a:t>	The Boolean expressions for the </a:t>
            </a:r>
            <a:r>
              <a:rPr lang="en-US" sz="2400" b="1" dirty="0" smtClean="0"/>
              <a:t>bubbled OR </a:t>
            </a:r>
            <a:r>
              <a:rPr lang="en-US" sz="2400" dirty="0" smtClean="0"/>
              <a:t>gate is </a:t>
            </a:r>
          </a:p>
          <a:p>
            <a:pPr>
              <a:buNone/>
            </a:pPr>
            <a:r>
              <a:rPr lang="en-US" sz="2400" dirty="0" smtClean="0"/>
              <a:t>	As </a:t>
            </a:r>
            <a:r>
              <a:rPr lang="en-US" sz="2400" dirty="0"/>
              <a:t>the </a:t>
            </a:r>
            <a:r>
              <a:rPr lang="en-US" sz="2400" b="1" dirty="0" smtClean="0"/>
              <a:t>NAND</a:t>
            </a:r>
            <a:r>
              <a:rPr lang="en-US" sz="2400" dirty="0" smtClean="0"/>
              <a:t> </a:t>
            </a:r>
            <a:r>
              <a:rPr lang="en-US" sz="2400" dirty="0"/>
              <a:t>and </a:t>
            </a:r>
            <a:r>
              <a:rPr lang="en-US" sz="2400" b="1" dirty="0"/>
              <a:t>bubbled </a:t>
            </a:r>
            <a:r>
              <a:rPr lang="en-US" sz="2400" b="1" dirty="0" smtClean="0"/>
              <a:t>OR </a:t>
            </a:r>
            <a:r>
              <a:rPr lang="en-US" sz="2400" dirty="0" smtClean="0"/>
              <a:t>gates </a:t>
            </a:r>
            <a:r>
              <a:rPr lang="en-US" sz="2400" dirty="0"/>
              <a:t>are interchangeable, i.e., both gates have exactly identical outputs for the same set of </a:t>
            </a:r>
            <a:r>
              <a:rPr lang="en-US" sz="2400" dirty="0" smtClean="0"/>
              <a:t>inputs. </a:t>
            </a:r>
          </a:p>
          <a:p>
            <a:pPr>
              <a:buNone/>
            </a:pPr>
            <a:endParaRPr lang="en-US" dirty="0"/>
          </a:p>
          <a:p>
            <a:pPr>
              <a:buNone/>
            </a:pPr>
            <a:endParaRPr lang="en-US" dirty="0"/>
          </a:p>
        </p:txBody>
      </p:sp>
      <p:pic>
        <p:nvPicPr>
          <p:cNvPr id="29698" name="Picture 2" descr="C:\Users\Sujatha\Desktop\demorgans-theorem-eq4-compressor.jpg"/>
          <p:cNvPicPr>
            <a:picLocks noChangeAspect="1" noChangeArrowheads="1"/>
          </p:cNvPicPr>
          <p:nvPr/>
        </p:nvPicPr>
        <p:blipFill>
          <a:blip r:embed="rId2" cstate="print">
            <a:duotone>
              <a:prstClr val="black"/>
              <a:schemeClr val="accent1">
                <a:tint val="45000"/>
                <a:satMod val="400000"/>
              </a:schemeClr>
            </a:duotone>
          </a:blip>
          <a:srcRect/>
          <a:stretch>
            <a:fillRect/>
          </a:stretch>
        </p:blipFill>
        <p:spPr bwMode="auto">
          <a:xfrm>
            <a:off x="6000760" y="3857628"/>
            <a:ext cx="1447800" cy="504825"/>
          </a:xfrm>
          <a:prstGeom prst="rect">
            <a:avLst/>
          </a:prstGeom>
          <a:noFill/>
          <a:ln w="19050">
            <a:solidFill>
              <a:schemeClr val="tx1"/>
            </a:solidFill>
          </a:ln>
        </p:spPr>
      </p:pic>
      <p:pic>
        <p:nvPicPr>
          <p:cNvPr id="29699" name="Picture 3" descr="C:\Users\Sujatha\Desktop\demorgans-theorem-eq5-compressor.jpg"/>
          <p:cNvPicPr>
            <a:picLocks noChangeAspect="1" noChangeArrowheads="1"/>
          </p:cNvPicPr>
          <p:nvPr/>
        </p:nvPicPr>
        <p:blipFill>
          <a:blip r:embed="rId3" cstate="print">
            <a:duotone>
              <a:prstClr val="black"/>
              <a:schemeClr val="accent1">
                <a:tint val="45000"/>
                <a:satMod val="400000"/>
              </a:schemeClr>
            </a:duotone>
            <a:lum contrast="7000"/>
          </a:blip>
          <a:srcRect/>
          <a:stretch>
            <a:fillRect/>
          </a:stretch>
        </p:blipFill>
        <p:spPr bwMode="auto">
          <a:xfrm>
            <a:off x="7143768" y="5286388"/>
            <a:ext cx="1266825" cy="447675"/>
          </a:xfrm>
          <a:prstGeom prst="rect">
            <a:avLst/>
          </a:prstGeom>
          <a:noFill/>
          <a:ln w="19050">
            <a:solidFill>
              <a:schemeClr val="tx1"/>
            </a:solidFill>
          </a:ln>
        </p:spPr>
      </p:pic>
      <p:pic>
        <p:nvPicPr>
          <p:cNvPr id="2050" name="Picture 2" descr="C:\Users\SUJATA\Desktop\images (2).png"/>
          <p:cNvPicPr>
            <a:picLocks noChangeAspect="1" noChangeArrowheads="1"/>
          </p:cNvPicPr>
          <p:nvPr/>
        </p:nvPicPr>
        <p:blipFill>
          <a:blip r:embed="rId4">
            <a:duotone>
              <a:prstClr val="black"/>
              <a:schemeClr val="accent1">
                <a:tint val="45000"/>
                <a:satMod val="400000"/>
              </a:schemeClr>
            </a:duotone>
          </a:blip>
          <a:srcRect/>
          <a:stretch>
            <a:fillRect/>
          </a:stretch>
        </p:blipFill>
        <p:spPr bwMode="auto">
          <a:xfrm>
            <a:off x="2571736" y="1643050"/>
            <a:ext cx="2714644" cy="1857388"/>
          </a:xfrm>
          <a:prstGeom prst="rect">
            <a:avLst/>
          </a:prstGeom>
          <a:noFill/>
          <a:ln w="19050">
            <a:solidFill>
              <a:schemeClr val="tx1"/>
            </a:solid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2844" y="142852"/>
            <a:ext cx="8858311" cy="443070"/>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lnSpc>
                <a:spcPct val="100000"/>
              </a:lnSpc>
              <a:spcBef>
                <a:spcPts val="95"/>
              </a:spcBef>
              <a:tabLst>
                <a:tab pos="5535295" algn="l"/>
              </a:tabLst>
            </a:pPr>
            <a:r>
              <a:rPr sz="2800" b="1" spc="-110" dirty="0">
                <a:latin typeface="Arial"/>
                <a:cs typeface="Arial"/>
              </a:rPr>
              <a:t>Evaluation </a:t>
            </a:r>
            <a:r>
              <a:rPr sz="2800" b="1" spc="-155">
                <a:latin typeface="Arial"/>
                <a:cs typeface="Arial"/>
              </a:rPr>
              <a:t>of</a:t>
            </a:r>
            <a:r>
              <a:rPr sz="2800" b="1" spc="100">
                <a:latin typeface="Arial"/>
                <a:cs typeface="Arial"/>
              </a:rPr>
              <a:t> </a:t>
            </a:r>
            <a:r>
              <a:rPr lang="en-US" sz="2800" b="1" spc="100" dirty="0" err="1" smtClean="0">
                <a:latin typeface="Arial"/>
                <a:cs typeface="Arial"/>
              </a:rPr>
              <a:t>DeMorgan’sTheorem</a:t>
            </a:r>
            <a:r>
              <a:rPr lang="en-US" sz="2800" b="1" spc="100" dirty="0" smtClean="0">
                <a:latin typeface="Arial"/>
                <a:cs typeface="Arial"/>
              </a:rPr>
              <a:t> </a:t>
            </a:r>
            <a:r>
              <a:rPr lang="en-US" sz="2800" b="1" spc="-125" dirty="0" smtClean="0">
                <a:latin typeface="Arial"/>
                <a:cs typeface="Arial"/>
              </a:rPr>
              <a:t>us</a:t>
            </a:r>
            <a:r>
              <a:rPr sz="2800" b="1" spc="-155" dirty="0" smtClean="0">
                <a:latin typeface="Arial"/>
                <a:cs typeface="Arial"/>
              </a:rPr>
              <a:t>ing </a:t>
            </a:r>
            <a:r>
              <a:rPr sz="2800" b="1" spc="-120" dirty="0">
                <a:latin typeface="Arial"/>
                <a:cs typeface="Arial"/>
              </a:rPr>
              <a:t>Truth</a:t>
            </a:r>
            <a:r>
              <a:rPr sz="2800" b="1" spc="105" dirty="0">
                <a:latin typeface="Arial"/>
                <a:cs typeface="Arial"/>
              </a:rPr>
              <a:t> </a:t>
            </a:r>
            <a:r>
              <a:rPr sz="2800" b="1" spc="-60" dirty="0">
                <a:latin typeface="Arial"/>
                <a:cs typeface="Arial"/>
              </a:rPr>
              <a:t>Table</a:t>
            </a:r>
          </a:p>
        </p:txBody>
      </p:sp>
      <p:sp>
        <p:nvSpPr>
          <p:cNvPr id="3" name="object 3"/>
          <p:cNvSpPr txBox="1"/>
          <p:nvPr/>
        </p:nvSpPr>
        <p:spPr>
          <a:xfrm>
            <a:off x="428596" y="1000108"/>
            <a:ext cx="7072363" cy="382156"/>
          </a:xfrm>
          <a:prstGeom prst="rect">
            <a:avLst/>
          </a:prstGeom>
        </p:spPr>
        <p:txBody>
          <a:bodyPr vert="horz" wrap="square" lIns="0" tIns="12700" rIns="0" bIns="0" rtlCol="0">
            <a:spAutoFit/>
          </a:bodyPr>
          <a:lstStyle/>
          <a:p>
            <a:pPr marL="12700">
              <a:lnSpc>
                <a:spcPct val="100000"/>
              </a:lnSpc>
              <a:spcBef>
                <a:spcPts val="100"/>
              </a:spcBef>
            </a:pPr>
            <a:r>
              <a:rPr lang="en-US" sz="2400" dirty="0" smtClean="0">
                <a:latin typeface="Arial"/>
                <a:cs typeface="Arial"/>
              </a:rPr>
              <a:t>		</a:t>
            </a:r>
            <a:r>
              <a:rPr sz="2400" smtClean="0">
                <a:latin typeface="Arial"/>
                <a:cs typeface="Arial"/>
              </a:rPr>
              <a:t>Prove </a:t>
            </a:r>
            <a:r>
              <a:rPr sz="2400" spc="-5">
                <a:latin typeface="Arial"/>
                <a:cs typeface="Arial"/>
              </a:rPr>
              <a:t>(</a:t>
            </a:r>
            <a:r>
              <a:rPr sz="2400" spc="-5" smtClean="0">
                <a:latin typeface="Arial"/>
                <a:cs typeface="Arial"/>
              </a:rPr>
              <a:t>X</a:t>
            </a:r>
            <a:r>
              <a:rPr lang="en-US" sz="2400" spc="-5" dirty="0" smtClean="0">
                <a:latin typeface="Arial"/>
                <a:cs typeface="Arial"/>
              </a:rPr>
              <a:t>.</a:t>
            </a:r>
            <a:r>
              <a:rPr sz="2400" spc="-5" smtClean="0">
                <a:latin typeface="Arial"/>
                <a:cs typeface="Arial"/>
              </a:rPr>
              <a:t>Y</a:t>
            </a:r>
            <a:r>
              <a:rPr sz="2400" spc="-5" dirty="0">
                <a:latin typeface="Arial"/>
                <a:cs typeface="Arial"/>
              </a:rPr>
              <a:t>)’ </a:t>
            </a:r>
            <a:r>
              <a:rPr sz="2400" dirty="0">
                <a:latin typeface="Arial"/>
                <a:cs typeface="Arial"/>
              </a:rPr>
              <a:t>= </a:t>
            </a:r>
            <a:r>
              <a:rPr sz="2400" spc="-5">
                <a:latin typeface="Arial"/>
                <a:cs typeface="Arial"/>
              </a:rPr>
              <a:t>X</a:t>
            </a:r>
            <a:r>
              <a:rPr sz="2400" spc="-5" smtClean="0">
                <a:latin typeface="Arial"/>
                <a:cs typeface="Arial"/>
              </a:rPr>
              <a:t>’</a:t>
            </a:r>
            <a:r>
              <a:rPr lang="en-US" sz="2400" spc="-5" dirty="0" smtClean="0">
                <a:latin typeface="Arial"/>
                <a:cs typeface="Arial"/>
              </a:rPr>
              <a:t>+</a:t>
            </a:r>
            <a:r>
              <a:rPr sz="2400" spc="-5" smtClean="0">
                <a:latin typeface="Arial"/>
                <a:cs typeface="Arial"/>
              </a:rPr>
              <a:t>Y</a:t>
            </a:r>
            <a:r>
              <a:rPr sz="2400" spc="-5">
                <a:latin typeface="Arial"/>
                <a:cs typeface="Arial"/>
              </a:rPr>
              <a:t>’ </a:t>
            </a:r>
            <a:r>
              <a:rPr sz="2400" spc="-5" smtClean="0">
                <a:latin typeface="Arial"/>
                <a:cs typeface="Arial"/>
              </a:rPr>
              <a:t>using </a:t>
            </a:r>
            <a:r>
              <a:rPr sz="2400" spc="-5">
                <a:latin typeface="Arial"/>
                <a:cs typeface="Arial"/>
              </a:rPr>
              <a:t>truth</a:t>
            </a:r>
            <a:r>
              <a:rPr sz="2400" spc="60">
                <a:latin typeface="Arial"/>
                <a:cs typeface="Arial"/>
              </a:rPr>
              <a:t> </a:t>
            </a:r>
            <a:r>
              <a:rPr sz="2400" spc="-5" smtClean="0">
                <a:latin typeface="Arial"/>
                <a:cs typeface="Arial"/>
              </a:rPr>
              <a:t>table</a:t>
            </a:r>
            <a:r>
              <a:rPr lang="en-US" sz="2400" spc="-5" dirty="0" smtClean="0">
                <a:latin typeface="Arial"/>
                <a:cs typeface="Arial"/>
              </a:rPr>
              <a:t>.</a:t>
            </a:r>
            <a:endParaRPr sz="2400">
              <a:latin typeface="Arial"/>
              <a:cs typeface="Arial"/>
            </a:endParaRPr>
          </a:p>
        </p:txBody>
      </p:sp>
      <p:sp>
        <p:nvSpPr>
          <p:cNvPr id="4" name="object 4"/>
          <p:cNvSpPr txBox="1"/>
          <p:nvPr/>
        </p:nvSpPr>
        <p:spPr>
          <a:xfrm>
            <a:off x="1500166" y="5638800"/>
            <a:ext cx="7491434" cy="321242"/>
          </a:xfrm>
          <a:prstGeom prst="rect">
            <a:avLst/>
          </a:prstGeom>
        </p:spPr>
        <p:txBody>
          <a:bodyPr vert="horz" wrap="square" lIns="0" tIns="13335" rIns="0" bIns="0" rtlCol="0">
            <a:spAutoFit/>
          </a:bodyPr>
          <a:lstStyle/>
          <a:p>
            <a:pPr marL="12700">
              <a:lnSpc>
                <a:spcPct val="100000"/>
              </a:lnSpc>
              <a:spcBef>
                <a:spcPts val="105"/>
              </a:spcBef>
              <a:tabLst>
                <a:tab pos="1704339" algn="l"/>
              </a:tabLst>
            </a:pPr>
            <a:r>
              <a:rPr lang="en-US" sz="2000" spc="-5" dirty="0" smtClean="0">
                <a:latin typeface="Arial"/>
                <a:cs typeface="Arial"/>
              </a:rPr>
              <a:t>From Truth Table </a:t>
            </a:r>
            <a:r>
              <a:rPr sz="2000" spc="-5" smtClean="0">
                <a:latin typeface="Arial"/>
                <a:cs typeface="Arial"/>
              </a:rPr>
              <a:t>it </a:t>
            </a:r>
            <a:r>
              <a:rPr sz="2000" spc="-5" dirty="0">
                <a:latin typeface="Arial"/>
                <a:cs typeface="Arial"/>
              </a:rPr>
              <a:t>is </a:t>
            </a:r>
            <a:r>
              <a:rPr sz="2000" dirty="0">
                <a:latin typeface="Arial"/>
                <a:cs typeface="Arial"/>
              </a:rPr>
              <a:t>proved </a:t>
            </a:r>
            <a:r>
              <a:rPr sz="2000">
                <a:latin typeface="Arial"/>
                <a:cs typeface="Arial"/>
              </a:rPr>
              <a:t>that </a:t>
            </a:r>
            <a:r>
              <a:rPr lang="en-US" sz="2000" dirty="0" smtClean="0">
                <a:latin typeface="Arial"/>
                <a:cs typeface="Arial"/>
              </a:rPr>
              <a:t>columns </a:t>
            </a:r>
            <a:r>
              <a:rPr lang="en-IN" sz="2000" b="1" dirty="0" smtClean="0">
                <a:latin typeface="Arial"/>
                <a:cs typeface="Arial"/>
              </a:rPr>
              <a:t>(X.Y)’ = </a:t>
            </a:r>
            <a:r>
              <a:rPr lang="en-IN" sz="2000" b="1" spc="-5" dirty="0" smtClean="0">
                <a:latin typeface="Arial"/>
                <a:cs typeface="Arial"/>
              </a:rPr>
              <a:t>X’+Y’ </a:t>
            </a:r>
            <a:endParaRPr sz="2000" b="1" dirty="0">
              <a:latin typeface="Arial"/>
              <a:cs typeface="Arial"/>
            </a:endParaRPr>
          </a:p>
        </p:txBody>
      </p:sp>
      <p:graphicFrame>
        <p:nvGraphicFramePr>
          <p:cNvPr id="5" name="object 5"/>
          <p:cNvGraphicFramePr>
            <a:graphicFrameLocks noGrp="1"/>
          </p:cNvGraphicFramePr>
          <p:nvPr/>
        </p:nvGraphicFramePr>
        <p:xfrm>
          <a:off x="1285852" y="2000240"/>
          <a:ext cx="6707501" cy="2965449"/>
        </p:xfrm>
        <a:graphic>
          <a:graphicData uri="http://schemas.openxmlformats.org/drawingml/2006/table">
            <a:tbl>
              <a:tblPr firstRow="1" bandRow="1">
                <a:tableStyleId>{2D5ABB26-0587-4C30-8999-92F81FD0307C}</a:tableStyleId>
              </a:tblPr>
              <a:tblGrid>
                <a:gridCol w="763905"/>
                <a:gridCol w="848994"/>
                <a:gridCol w="848994"/>
                <a:gridCol w="934084"/>
                <a:gridCol w="1019175"/>
                <a:gridCol w="934085"/>
                <a:gridCol w="1358264"/>
              </a:tblGrid>
              <a:tr h="586545">
                <a:tc>
                  <a:txBody>
                    <a:bodyPr/>
                    <a:lstStyle/>
                    <a:p>
                      <a:pPr algn="ctr">
                        <a:lnSpc>
                          <a:spcPct val="100000"/>
                        </a:lnSpc>
                        <a:spcBef>
                          <a:spcPts val="245"/>
                        </a:spcBef>
                      </a:pPr>
                      <a:r>
                        <a:rPr sz="1800" b="1" dirty="0">
                          <a:solidFill>
                            <a:schemeClr val="tx1"/>
                          </a:solidFill>
                          <a:latin typeface="Carlito"/>
                          <a:cs typeface="Carlito"/>
                        </a:rPr>
                        <a:t>X</a:t>
                      </a:r>
                      <a:endParaRPr sz="1800" dirty="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b="1" dirty="0">
                          <a:solidFill>
                            <a:schemeClr val="tx1"/>
                          </a:solidFill>
                          <a:latin typeface="Carlito"/>
                          <a:cs typeface="Carlito"/>
                        </a:rPr>
                        <a:t>Y</a:t>
                      </a:r>
                      <a:endParaRPr sz="1800" dirty="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b="1" spc="-5" smtClean="0">
                          <a:solidFill>
                            <a:schemeClr val="tx1"/>
                          </a:solidFill>
                          <a:latin typeface="Carlito"/>
                          <a:cs typeface="Carlito"/>
                        </a:rPr>
                        <a:t>X</a:t>
                      </a:r>
                      <a:r>
                        <a:rPr lang="en-US" sz="1800" b="1" spc="-5" dirty="0" smtClean="0">
                          <a:solidFill>
                            <a:schemeClr val="tx1"/>
                          </a:solidFill>
                          <a:latin typeface="Carlito"/>
                          <a:cs typeface="Carlito"/>
                        </a:rPr>
                        <a:t>.</a:t>
                      </a:r>
                      <a:r>
                        <a:rPr sz="1800" b="1" spc="-5" smtClean="0">
                          <a:solidFill>
                            <a:schemeClr val="tx1"/>
                          </a:solidFill>
                          <a:latin typeface="Carlito"/>
                          <a:cs typeface="Carlito"/>
                        </a:rPr>
                        <a:t>Y</a:t>
                      </a:r>
                      <a:endParaRPr sz="1800" dirty="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b="1">
                          <a:solidFill>
                            <a:schemeClr val="tx1"/>
                          </a:solidFill>
                          <a:latin typeface="Carlito"/>
                          <a:cs typeface="Carlito"/>
                        </a:rPr>
                        <a:t>(</a:t>
                      </a:r>
                      <a:r>
                        <a:rPr sz="1800" b="1" smtClean="0">
                          <a:solidFill>
                            <a:schemeClr val="tx1"/>
                          </a:solidFill>
                          <a:latin typeface="Carlito"/>
                          <a:cs typeface="Carlito"/>
                        </a:rPr>
                        <a:t>X</a:t>
                      </a:r>
                      <a:r>
                        <a:rPr lang="en-US" sz="1800" b="1" dirty="0" smtClean="0">
                          <a:solidFill>
                            <a:schemeClr val="tx1"/>
                          </a:solidFill>
                          <a:latin typeface="Carlito"/>
                          <a:cs typeface="Carlito"/>
                        </a:rPr>
                        <a:t>.</a:t>
                      </a:r>
                      <a:r>
                        <a:rPr sz="1800" b="1" smtClean="0">
                          <a:solidFill>
                            <a:schemeClr val="tx1"/>
                          </a:solidFill>
                          <a:latin typeface="Carlito"/>
                          <a:cs typeface="Carlito"/>
                        </a:rPr>
                        <a:t>Y</a:t>
                      </a:r>
                      <a:r>
                        <a:rPr sz="1800" b="1" dirty="0">
                          <a:solidFill>
                            <a:schemeClr val="tx1"/>
                          </a:solidFill>
                          <a:latin typeface="Carlito"/>
                          <a:cs typeface="Carlito"/>
                        </a:rPr>
                        <a:t>)’</a:t>
                      </a:r>
                      <a:endParaRPr sz="1800" dirty="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417195">
                        <a:lnSpc>
                          <a:spcPct val="100000"/>
                        </a:lnSpc>
                        <a:spcBef>
                          <a:spcPts val="245"/>
                        </a:spcBef>
                      </a:pPr>
                      <a:r>
                        <a:rPr sz="1800" b="1" spc="-10" dirty="0">
                          <a:solidFill>
                            <a:schemeClr val="tx1"/>
                          </a:solidFill>
                          <a:latin typeface="Carlito"/>
                          <a:cs typeface="Carlito"/>
                        </a:rPr>
                        <a:t>X’</a:t>
                      </a:r>
                      <a:endParaRPr sz="1800" dirty="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377825">
                        <a:lnSpc>
                          <a:spcPct val="100000"/>
                        </a:lnSpc>
                        <a:spcBef>
                          <a:spcPts val="245"/>
                        </a:spcBef>
                      </a:pPr>
                      <a:r>
                        <a:rPr sz="1800" b="1" spc="10" dirty="0">
                          <a:solidFill>
                            <a:schemeClr val="tx1"/>
                          </a:solidFill>
                          <a:latin typeface="Carlito"/>
                          <a:cs typeface="Carlito"/>
                        </a:rPr>
                        <a:t>Y’</a:t>
                      </a:r>
                      <a:endParaRPr sz="1800" dirty="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b="1" spc="-70" smtClean="0">
                          <a:solidFill>
                            <a:schemeClr val="tx1"/>
                          </a:solidFill>
                          <a:latin typeface="Carlito"/>
                          <a:cs typeface="Carlito"/>
                        </a:rPr>
                        <a:t>X’</a:t>
                      </a:r>
                      <a:r>
                        <a:rPr lang="en-US" sz="1800" b="1" spc="-70" dirty="0" smtClean="0">
                          <a:solidFill>
                            <a:schemeClr val="tx1"/>
                          </a:solidFill>
                          <a:latin typeface="Carlito"/>
                          <a:cs typeface="Carlito"/>
                        </a:rPr>
                        <a:t>+</a:t>
                      </a:r>
                      <a:r>
                        <a:rPr sz="1800" b="1" spc="-70" smtClean="0">
                          <a:solidFill>
                            <a:schemeClr val="tx1"/>
                          </a:solidFill>
                          <a:latin typeface="Carlito"/>
                          <a:cs typeface="Carlito"/>
                        </a:rPr>
                        <a:t>Y</a:t>
                      </a:r>
                      <a:r>
                        <a:rPr sz="1800" b="1" spc="-70" dirty="0">
                          <a:solidFill>
                            <a:schemeClr val="tx1"/>
                          </a:solidFill>
                          <a:latin typeface="Carlito"/>
                          <a:cs typeface="Carlito"/>
                        </a:rPr>
                        <a:t>’</a:t>
                      </a:r>
                      <a:endParaRPr sz="1800" dirty="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594692">
                <a:tc>
                  <a:txBody>
                    <a:bodyPr/>
                    <a:lstStyle/>
                    <a:p>
                      <a:pPr algn="ctr">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dirty="0">
                          <a:latin typeface="Carlito"/>
                          <a:cs typeface="Carlito"/>
                        </a:rPr>
                        <a:t>1</a:t>
                      </a: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452120">
                        <a:lnSpc>
                          <a:spcPct val="100000"/>
                        </a:lnSpc>
                        <a:spcBef>
                          <a:spcPts val="245"/>
                        </a:spcBef>
                      </a:pPr>
                      <a:r>
                        <a:rPr sz="1800" dirty="0">
                          <a:latin typeface="Carlito"/>
                          <a:cs typeface="Carlito"/>
                        </a:rPr>
                        <a:t>1</a:t>
                      </a: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410209">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594827">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lang="en-US" sz="1800" dirty="0" smtClean="0">
                          <a:latin typeface="Carlito"/>
                          <a:cs typeface="Carlito"/>
                        </a:rPr>
                        <a:t>0</a:t>
                      </a:r>
                      <a:endParaRPr sz="1800" dirty="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lang="en-US" sz="1800" dirty="0" smtClean="0">
                          <a:latin typeface="Carlito"/>
                          <a:cs typeface="Carlito"/>
                        </a:rPr>
                        <a:t>1</a:t>
                      </a:r>
                      <a:endParaRPr sz="1800" dirty="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452120">
                        <a:lnSpc>
                          <a:spcPct val="100000"/>
                        </a:lnSpc>
                        <a:spcBef>
                          <a:spcPts val="245"/>
                        </a:spcBef>
                      </a:pPr>
                      <a:r>
                        <a:rPr sz="1800" dirty="0">
                          <a:latin typeface="Carlito"/>
                          <a:cs typeface="Carlito"/>
                        </a:rPr>
                        <a:t>1</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410209">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lang="en-US" sz="1800" dirty="0" smtClean="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594692">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lang="en-US" sz="1800" dirty="0" smtClean="0">
                          <a:latin typeface="Carlito"/>
                          <a:cs typeface="Carlito"/>
                        </a:rPr>
                        <a:t>0</a:t>
                      </a:r>
                      <a:endParaRPr sz="1800" dirty="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lang="en-US" sz="1800" dirty="0" smtClean="0">
                          <a:latin typeface="Carlito"/>
                          <a:cs typeface="Carlito"/>
                        </a:rPr>
                        <a:t>1</a:t>
                      </a:r>
                      <a:endParaRPr sz="1800" dirty="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452120">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410209">
                        <a:lnSpc>
                          <a:spcPct val="100000"/>
                        </a:lnSpc>
                        <a:spcBef>
                          <a:spcPts val="245"/>
                        </a:spcBef>
                      </a:pPr>
                      <a:r>
                        <a:rPr sz="1800" dirty="0">
                          <a:latin typeface="Carlito"/>
                          <a:cs typeface="Carlito"/>
                        </a:rPr>
                        <a:t>1</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lang="en-US" sz="1800" dirty="0" smtClean="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594693">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452120">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410209">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Equality of NAND and Bubbled OR</a:t>
            </a:r>
            <a:endParaRPr lang="en-IN" dirty="0"/>
          </a:p>
        </p:txBody>
      </p:sp>
      <p:pic>
        <p:nvPicPr>
          <p:cNvPr id="4101" name="Picture 5" descr="C:\Users\SUJATA\Desktop\images (4).pn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1828800" y="4572000"/>
            <a:ext cx="5029200" cy="2085975"/>
          </a:xfrm>
          <a:prstGeom prst="rect">
            <a:avLst/>
          </a:prstGeom>
          <a:noFill/>
          <a:ln w="19050">
            <a:solidFill>
              <a:schemeClr val="tx1"/>
            </a:solidFill>
          </a:ln>
        </p:spPr>
      </p:pic>
      <p:pic>
        <p:nvPicPr>
          <p:cNvPr id="5122" name="Picture 2"/>
          <p:cNvPicPr>
            <a:picLocks noGrp="1" noChangeAspect="1" noChangeArrowheads="1"/>
          </p:cNvPicPr>
          <p:nvPr>
            <p:ph idx="1"/>
          </p:nvPr>
        </p:nvPicPr>
        <p:blipFill>
          <a:blip r:embed="rId3">
            <a:duotone>
              <a:prstClr val="black"/>
              <a:schemeClr val="accent1">
                <a:tint val="45000"/>
                <a:satMod val="400000"/>
              </a:schemeClr>
            </a:duotone>
          </a:blip>
          <a:srcRect/>
          <a:stretch>
            <a:fillRect/>
          </a:stretch>
        </p:blipFill>
        <p:spPr bwMode="auto">
          <a:xfrm>
            <a:off x="642910" y="838200"/>
            <a:ext cx="7858180" cy="3657600"/>
          </a:xfrm>
          <a:prstGeom prst="rect">
            <a:avLst/>
          </a:prstGeom>
          <a:noFill/>
          <a:ln w="2857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42862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err="1" smtClean="0"/>
              <a:t>DeMorgan’s</a:t>
            </a:r>
            <a:r>
              <a:rPr lang="en-US" dirty="0" smtClean="0"/>
              <a:t> Second Theorem</a:t>
            </a:r>
            <a:endParaRPr lang="en-US" dirty="0"/>
          </a:p>
        </p:txBody>
      </p:sp>
      <p:sp>
        <p:nvSpPr>
          <p:cNvPr id="3" name="Content Placeholder 2"/>
          <p:cNvSpPr>
            <a:spLocks noGrp="1"/>
          </p:cNvSpPr>
          <p:nvPr>
            <p:ph idx="1"/>
          </p:nvPr>
        </p:nvSpPr>
        <p:spPr>
          <a:xfrm>
            <a:off x="152400" y="642918"/>
            <a:ext cx="8763000" cy="6062682"/>
          </a:xfrm>
          <a:ln w="19050">
            <a:solidFill>
              <a:schemeClr val="tx1"/>
            </a:solidFill>
          </a:ln>
        </p:spPr>
        <p:txBody>
          <a:bodyPr>
            <a:normAutofit/>
          </a:bodyPr>
          <a:lstStyle/>
          <a:p>
            <a:pPr>
              <a:buNone/>
            </a:pPr>
            <a:r>
              <a:rPr lang="en-US" sz="2400" dirty="0" smtClean="0"/>
              <a:t>	According </a:t>
            </a:r>
            <a:r>
              <a:rPr lang="en-US" sz="2400" dirty="0"/>
              <a:t>to </a:t>
            </a:r>
            <a:r>
              <a:rPr lang="en-US" sz="2400" dirty="0" err="1"/>
              <a:t>DeMorgan’s</a:t>
            </a:r>
            <a:r>
              <a:rPr lang="en-US" sz="2400" dirty="0"/>
              <a:t> </a:t>
            </a:r>
            <a:r>
              <a:rPr lang="en-US" sz="2400" dirty="0" smtClean="0"/>
              <a:t>theorem</a:t>
            </a:r>
            <a:r>
              <a:rPr lang="en-US" sz="2400" dirty="0"/>
              <a:t>, a NOR gate is equivalent to a bubbled AND gate</a:t>
            </a:r>
            <a:r>
              <a:rPr lang="en-US" sz="2400" dirty="0" smtClean="0"/>
              <a:t>. Therefore, the equation can be written as shown below</a:t>
            </a:r>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r>
              <a:rPr lang="en-US" sz="2400" dirty="0" smtClean="0"/>
              <a:t>	</a:t>
            </a:r>
          </a:p>
          <a:p>
            <a:pPr>
              <a:buNone/>
            </a:pPr>
            <a:r>
              <a:rPr lang="en-US" sz="2400" dirty="0" smtClean="0"/>
              <a:t>	</a:t>
            </a:r>
          </a:p>
          <a:p>
            <a:pPr>
              <a:buNone/>
            </a:pPr>
            <a:r>
              <a:rPr lang="en-US" sz="2400" dirty="0" smtClean="0"/>
              <a:t>	The </a:t>
            </a:r>
            <a:r>
              <a:rPr lang="en-US" sz="2400" dirty="0"/>
              <a:t>Boolean </a:t>
            </a:r>
            <a:r>
              <a:rPr lang="en-US" sz="2400" dirty="0" smtClean="0"/>
              <a:t>equation </a:t>
            </a:r>
            <a:r>
              <a:rPr lang="en-US" sz="2400" dirty="0"/>
              <a:t>for the bubbled AND gate </a:t>
            </a:r>
            <a:r>
              <a:rPr lang="en-US" sz="2400" dirty="0" smtClean="0"/>
              <a:t>is </a:t>
            </a:r>
          </a:p>
          <a:p>
            <a:pPr>
              <a:buNone/>
            </a:pPr>
            <a:r>
              <a:rPr lang="en-US" sz="2400" dirty="0" smtClean="0"/>
              <a:t>	</a:t>
            </a:r>
          </a:p>
          <a:p>
            <a:pPr>
              <a:buNone/>
            </a:pPr>
            <a:r>
              <a:rPr lang="en-US" sz="2400" dirty="0" smtClean="0"/>
              <a:t>	The Boolean equation for NOR gate is</a:t>
            </a:r>
          </a:p>
          <a:p>
            <a:pPr>
              <a:buNone/>
            </a:pPr>
            <a:r>
              <a:rPr lang="en-US" sz="2400" dirty="0" smtClean="0"/>
              <a:t>	As </a:t>
            </a:r>
            <a:r>
              <a:rPr lang="en-US" sz="2400" dirty="0"/>
              <a:t>the </a:t>
            </a:r>
            <a:r>
              <a:rPr lang="en-US" sz="2400" b="1" dirty="0"/>
              <a:t>NOR</a:t>
            </a:r>
            <a:r>
              <a:rPr lang="en-US" sz="2400" dirty="0"/>
              <a:t> and </a:t>
            </a:r>
            <a:r>
              <a:rPr lang="en-US" sz="2400" b="1" dirty="0"/>
              <a:t>bubbled </a:t>
            </a:r>
            <a:r>
              <a:rPr lang="en-US" sz="2400" b="1" dirty="0" smtClean="0"/>
              <a:t>AND </a:t>
            </a:r>
            <a:r>
              <a:rPr lang="en-US" sz="2400" dirty="0" smtClean="0"/>
              <a:t>gates </a:t>
            </a:r>
            <a:r>
              <a:rPr lang="en-US" sz="2400" dirty="0"/>
              <a:t>are interchangeable, i.e., both gates have exactly identical outputs for the same set of </a:t>
            </a:r>
            <a:r>
              <a:rPr lang="en-US" sz="2400" dirty="0" smtClean="0"/>
              <a:t>inputs. </a:t>
            </a:r>
          </a:p>
          <a:p>
            <a:pPr>
              <a:buNone/>
            </a:pPr>
            <a:endParaRPr lang="en-US" dirty="0"/>
          </a:p>
          <a:p>
            <a:pPr>
              <a:buNone/>
            </a:pPr>
            <a:endParaRPr lang="en-US" dirty="0"/>
          </a:p>
        </p:txBody>
      </p:sp>
      <p:pic>
        <p:nvPicPr>
          <p:cNvPr id="12294" name="Picture 6" descr="C:\Users\Sujatha\Desktop\demorgans-theorem-eq1-compressor.jpg"/>
          <p:cNvPicPr>
            <a:picLocks noChangeAspect="1" noChangeArrowheads="1"/>
          </p:cNvPicPr>
          <p:nvPr/>
        </p:nvPicPr>
        <p:blipFill>
          <a:blip r:embed="rId2" cstate="print">
            <a:duotone>
              <a:prstClr val="black"/>
              <a:schemeClr val="accent1">
                <a:tint val="45000"/>
                <a:satMod val="400000"/>
              </a:schemeClr>
            </a:duotone>
          </a:blip>
          <a:srcRect/>
          <a:stretch>
            <a:fillRect/>
          </a:stretch>
        </p:blipFill>
        <p:spPr bwMode="auto">
          <a:xfrm>
            <a:off x="5572132" y="5214950"/>
            <a:ext cx="1181100" cy="495300"/>
          </a:xfrm>
          <a:prstGeom prst="rect">
            <a:avLst/>
          </a:prstGeom>
          <a:solidFill>
            <a:schemeClr val="accent2">
              <a:lumMod val="60000"/>
              <a:lumOff val="40000"/>
            </a:schemeClr>
          </a:solidFill>
          <a:ln/>
        </p:spPr>
        <p:style>
          <a:lnRef idx="1">
            <a:schemeClr val="accent2"/>
          </a:lnRef>
          <a:fillRef idx="2">
            <a:schemeClr val="accent2"/>
          </a:fillRef>
          <a:effectRef idx="1">
            <a:schemeClr val="accent2"/>
          </a:effectRef>
          <a:fontRef idx="minor">
            <a:schemeClr val="dk1"/>
          </a:fontRef>
        </p:style>
      </p:pic>
      <p:pic>
        <p:nvPicPr>
          <p:cNvPr id="12295" name="Picture 7" descr="C:\Users\Sujatha\Desktop\demorgans-theorem-eq2-compressor.jpg"/>
          <p:cNvPicPr>
            <a:picLocks noChangeAspect="1" noChangeArrowheads="1"/>
          </p:cNvPicPr>
          <p:nvPr/>
        </p:nvPicPr>
        <p:blipFill>
          <a:blip r:embed="rId3" cstate="print">
            <a:duotone>
              <a:prstClr val="black"/>
              <a:schemeClr val="accent1">
                <a:tint val="45000"/>
                <a:satMod val="400000"/>
              </a:schemeClr>
            </a:duotone>
          </a:blip>
          <a:srcRect/>
          <a:stretch>
            <a:fillRect/>
          </a:stretch>
        </p:blipFill>
        <p:spPr bwMode="auto">
          <a:xfrm>
            <a:off x="6929454" y="4357694"/>
            <a:ext cx="981075" cy="571504"/>
          </a:xfrm>
          <a:prstGeom prst="rect">
            <a:avLst/>
          </a:prstGeom>
          <a:ln/>
        </p:spPr>
        <p:style>
          <a:lnRef idx="1">
            <a:schemeClr val="accent2"/>
          </a:lnRef>
          <a:fillRef idx="2">
            <a:schemeClr val="accent2"/>
          </a:fillRef>
          <a:effectRef idx="1">
            <a:schemeClr val="accent2"/>
          </a:effectRef>
          <a:fontRef idx="minor">
            <a:schemeClr val="dk1"/>
          </a:fontRef>
        </p:style>
      </p:pic>
      <p:pic>
        <p:nvPicPr>
          <p:cNvPr id="3074" name="Picture 2" descr="C:\Users\SUJATA\Desktop\images (1).png"/>
          <p:cNvPicPr>
            <a:picLocks noChangeAspect="1" noChangeArrowheads="1"/>
          </p:cNvPicPr>
          <p:nvPr/>
        </p:nvPicPr>
        <p:blipFill>
          <a:blip r:embed="rId4">
            <a:duotone>
              <a:prstClr val="black"/>
              <a:schemeClr val="accent1">
                <a:tint val="45000"/>
                <a:satMod val="400000"/>
              </a:schemeClr>
            </a:duotone>
          </a:blip>
          <a:srcRect/>
          <a:stretch>
            <a:fillRect/>
          </a:stretch>
        </p:blipFill>
        <p:spPr bwMode="auto">
          <a:xfrm>
            <a:off x="2928926" y="1928802"/>
            <a:ext cx="2786082" cy="2143140"/>
          </a:xfrm>
          <a:prstGeom prst="rect">
            <a:avLst/>
          </a:prstGeom>
          <a:noFill/>
          <a:ln w="19050">
            <a:solidFill>
              <a:schemeClr val="tx1"/>
            </a:solid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2844" y="142852"/>
            <a:ext cx="8858311" cy="443070"/>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lnSpc>
                <a:spcPct val="100000"/>
              </a:lnSpc>
              <a:spcBef>
                <a:spcPts val="95"/>
              </a:spcBef>
              <a:tabLst>
                <a:tab pos="5535295" algn="l"/>
              </a:tabLst>
            </a:pPr>
            <a:r>
              <a:rPr lang="en-US" sz="2800" b="1" spc="100" dirty="0" err="1" smtClean="0">
                <a:latin typeface="Arial"/>
                <a:cs typeface="Arial"/>
              </a:rPr>
              <a:t>DeMorgan’sTheorem</a:t>
            </a:r>
            <a:r>
              <a:rPr lang="en-US" sz="2800" b="1" spc="100" dirty="0" smtClean="0">
                <a:latin typeface="Arial"/>
                <a:cs typeface="Arial"/>
              </a:rPr>
              <a:t> </a:t>
            </a:r>
            <a:r>
              <a:rPr lang="en-US" sz="2800" b="1" spc="-125" dirty="0" smtClean="0">
                <a:latin typeface="Arial"/>
                <a:cs typeface="Arial"/>
              </a:rPr>
              <a:t>us</a:t>
            </a:r>
            <a:r>
              <a:rPr sz="2800" b="1" spc="-155" dirty="0" smtClean="0">
                <a:latin typeface="Arial"/>
                <a:cs typeface="Arial"/>
              </a:rPr>
              <a:t>ing </a:t>
            </a:r>
            <a:r>
              <a:rPr sz="2800" b="1" spc="-120" dirty="0">
                <a:latin typeface="Arial"/>
                <a:cs typeface="Arial"/>
              </a:rPr>
              <a:t>Truth</a:t>
            </a:r>
            <a:r>
              <a:rPr sz="2800" b="1" spc="105" dirty="0">
                <a:latin typeface="Arial"/>
                <a:cs typeface="Arial"/>
              </a:rPr>
              <a:t> </a:t>
            </a:r>
            <a:r>
              <a:rPr sz="2800" b="1" spc="-60" dirty="0">
                <a:latin typeface="Arial"/>
                <a:cs typeface="Arial"/>
              </a:rPr>
              <a:t>Table</a:t>
            </a:r>
          </a:p>
        </p:txBody>
      </p:sp>
      <p:sp>
        <p:nvSpPr>
          <p:cNvPr id="3" name="object 3"/>
          <p:cNvSpPr txBox="1"/>
          <p:nvPr/>
        </p:nvSpPr>
        <p:spPr>
          <a:xfrm>
            <a:off x="428596" y="1000108"/>
            <a:ext cx="7072363" cy="382156"/>
          </a:xfrm>
          <a:prstGeom prst="rect">
            <a:avLst/>
          </a:prstGeom>
        </p:spPr>
        <p:txBody>
          <a:bodyPr vert="horz" wrap="square" lIns="0" tIns="12700" rIns="0" bIns="0" rtlCol="0">
            <a:spAutoFit/>
          </a:bodyPr>
          <a:lstStyle/>
          <a:p>
            <a:pPr marL="12700">
              <a:lnSpc>
                <a:spcPct val="100000"/>
              </a:lnSpc>
              <a:spcBef>
                <a:spcPts val="100"/>
              </a:spcBef>
            </a:pPr>
            <a:r>
              <a:rPr lang="en-US" sz="2400" dirty="0" smtClean="0">
                <a:latin typeface="Arial"/>
                <a:cs typeface="Arial"/>
              </a:rPr>
              <a:t>		</a:t>
            </a:r>
            <a:r>
              <a:rPr sz="2400" smtClean="0">
                <a:latin typeface="Arial"/>
                <a:cs typeface="Arial"/>
              </a:rPr>
              <a:t>Prove </a:t>
            </a:r>
            <a:r>
              <a:rPr sz="2400" spc="-5" dirty="0">
                <a:latin typeface="Arial"/>
                <a:cs typeface="Arial"/>
              </a:rPr>
              <a:t>(X+Y)’ </a:t>
            </a:r>
            <a:r>
              <a:rPr sz="2400" dirty="0">
                <a:latin typeface="Arial"/>
                <a:cs typeface="Arial"/>
              </a:rPr>
              <a:t>= </a:t>
            </a:r>
            <a:r>
              <a:rPr sz="2400" spc="-5" dirty="0">
                <a:latin typeface="Arial"/>
                <a:cs typeface="Arial"/>
              </a:rPr>
              <a:t>X’.Y</a:t>
            </a:r>
            <a:r>
              <a:rPr sz="2400" spc="-5">
                <a:latin typeface="Arial"/>
                <a:cs typeface="Arial"/>
              </a:rPr>
              <a:t>’ </a:t>
            </a:r>
            <a:r>
              <a:rPr sz="2400" spc="-5" smtClean="0">
                <a:latin typeface="Arial"/>
                <a:cs typeface="Arial"/>
              </a:rPr>
              <a:t>using </a:t>
            </a:r>
            <a:r>
              <a:rPr sz="2400" spc="-5">
                <a:latin typeface="Arial"/>
                <a:cs typeface="Arial"/>
              </a:rPr>
              <a:t>truth</a:t>
            </a:r>
            <a:r>
              <a:rPr sz="2400" spc="60">
                <a:latin typeface="Arial"/>
                <a:cs typeface="Arial"/>
              </a:rPr>
              <a:t> </a:t>
            </a:r>
            <a:r>
              <a:rPr sz="2400" spc="-5" smtClean="0">
                <a:latin typeface="Arial"/>
                <a:cs typeface="Arial"/>
              </a:rPr>
              <a:t>table</a:t>
            </a:r>
            <a:r>
              <a:rPr lang="en-US" sz="2400" spc="-5" dirty="0" smtClean="0">
                <a:latin typeface="Arial"/>
                <a:cs typeface="Arial"/>
              </a:rPr>
              <a:t>.</a:t>
            </a:r>
            <a:endParaRPr sz="2400">
              <a:latin typeface="Arial"/>
              <a:cs typeface="Arial"/>
            </a:endParaRPr>
          </a:p>
        </p:txBody>
      </p:sp>
      <p:sp>
        <p:nvSpPr>
          <p:cNvPr id="4" name="object 4"/>
          <p:cNvSpPr txBox="1"/>
          <p:nvPr/>
        </p:nvSpPr>
        <p:spPr>
          <a:xfrm>
            <a:off x="1500166" y="5638800"/>
            <a:ext cx="7491434" cy="321242"/>
          </a:xfrm>
          <a:prstGeom prst="rect">
            <a:avLst/>
          </a:prstGeom>
        </p:spPr>
        <p:txBody>
          <a:bodyPr vert="horz" wrap="square" lIns="0" tIns="13335" rIns="0" bIns="0" rtlCol="0">
            <a:spAutoFit/>
          </a:bodyPr>
          <a:lstStyle/>
          <a:p>
            <a:pPr marL="12700">
              <a:lnSpc>
                <a:spcPct val="100000"/>
              </a:lnSpc>
              <a:spcBef>
                <a:spcPts val="105"/>
              </a:spcBef>
              <a:tabLst>
                <a:tab pos="1704339" algn="l"/>
              </a:tabLst>
            </a:pPr>
            <a:r>
              <a:rPr lang="en-US" sz="2000" spc="-5" dirty="0" smtClean="0">
                <a:latin typeface="Arial"/>
                <a:cs typeface="Arial"/>
              </a:rPr>
              <a:t>From Truth Table </a:t>
            </a:r>
            <a:r>
              <a:rPr sz="2000" spc="-5" smtClean="0">
                <a:latin typeface="Arial"/>
                <a:cs typeface="Arial"/>
              </a:rPr>
              <a:t>it </a:t>
            </a:r>
            <a:r>
              <a:rPr sz="2000" spc="-5" dirty="0">
                <a:latin typeface="Arial"/>
                <a:cs typeface="Arial"/>
              </a:rPr>
              <a:t>is </a:t>
            </a:r>
            <a:r>
              <a:rPr sz="2000" dirty="0">
                <a:latin typeface="Arial"/>
                <a:cs typeface="Arial"/>
              </a:rPr>
              <a:t>proved </a:t>
            </a:r>
            <a:r>
              <a:rPr sz="2000">
                <a:latin typeface="Arial"/>
                <a:cs typeface="Arial"/>
              </a:rPr>
              <a:t>that </a:t>
            </a:r>
            <a:r>
              <a:rPr lang="en-US" sz="2000" dirty="0" smtClean="0">
                <a:latin typeface="Arial"/>
                <a:cs typeface="Arial"/>
              </a:rPr>
              <a:t>columns </a:t>
            </a:r>
            <a:r>
              <a:rPr lang="en-IN" sz="2000" b="1" dirty="0" smtClean="0">
                <a:latin typeface="Arial"/>
                <a:cs typeface="Arial"/>
              </a:rPr>
              <a:t>(X+Y)’ = </a:t>
            </a:r>
            <a:r>
              <a:rPr lang="en-IN" sz="2000" b="1" spc="-5" dirty="0" smtClean="0">
                <a:latin typeface="Arial"/>
                <a:cs typeface="Arial"/>
              </a:rPr>
              <a:t>X’.Y’ </a:t>
            </a:r>
            <a:endParaRPr sz="2000" b="1" dirty="0">
              <a:latin typeface="Arial"/>
              <a:cs typeface="Arial"/>
            </a:endParaRPr>
          </a:p>
        </p:txBody>
      </p:sp>
      <p:graphicFrame>
        <p:nvGraphicFramePr>
          <p:cNvPr id="5" name="object 5"/>
          <p:cNvGraphicFramePr>
            <a:graphicFrameLocks noGrp="1"/>
          </p:cNvGraphicFramePr>
          <p:nvPr/>
        </p:nvGraphicFramePr>
        <p:xfrm>
          <a:off x="1212850" y="1828799"/>
          <a:ext cx="6707501" cy="2965449"/>
        </p:xfrm>
        <a:graphic>
          <a:graphicData uri="http://schemas.openxmlformats.org/drawingml/2006/table">
            <a:tbl>
              <a:tblPr firstRow="1" bandRow="1">
                <a:tableStyleId>{2D5ABB26-0587-4C30-8999-92F81FD0307C}</a:tableStyleId>
              </a:tblPr>
              <a:tblGrid>
                <a:gridCol w="763905"/>
                <a:gridCol w="848994"/>
                <a:gridCol w="848994"/>
                <a:gridCol w="934084"/>
                <a:gridCol w="1019175"/>
                <a:gridCol w="934085"/>
                <a:gridCol w="1358264"/>
              </a:tblGrid>
              <a:tr h="586545">
                <a:tc>
                  <a:txBody>
                    <a:bodyPr/>
                    <a:lstStyle/>
                    <a:p>
                      <a:pPr algn="ctr">
                        <a:lnSpc>
                          <a:spcPct val="100000"/>
                        </a:lnSpc>
                        <a:spcBef>
                          <a:spcPts val="245"/>
                        </a:spcBef>
                      </a:pPr>
                      <a:r>
                        <a:rPr sz="1800" b="1" dirty="0">
                          <a:solidFill>
                            <a:schemeClr val="tx1"/>
                          </a:solidFill>
                          <a:latin typeface="Carlito"/>
                          <a:cs typeface="Carlito"/>
                        </a:rPr>
                        <a:t>X</a:t>
                      </a:r>
                      <a:endParaRPr sz="1800" dirty="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b="1" dirty="0">
                          <a:solidFill>
                            <a:schemeClr val="tx1"/>
                          </a:solidFill>
                          <a:latin typeface="Carlito"/>
                          <a:cs typeface="Carlito"/>
                        </a:rPr>
                        <a:t>Y</a:t>
                      </a:r>
                      <a:endParaRPr sz="1800" dirty="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b="1" spc="-5" dirty="0">
                          <a:solidFill>
                            <a:schemeClr val="tx1"/>
                          </a:solidFill>
                          <a:latin typeface="Carlito"/>
                          <a:cs typeface="Carlito"/>
                        </a:rPr>
                        <a:t>X+Y</a:t>
                      </a:r>
                      <a:endParaRPr sz="1800" dirty="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b="1" dirty="0">
                          <a:solidFill>
                            <a:schemeClr val="tx1"/>
                          </a:solidFill>
                          <a:latin typeface="Carlito"/>
                          <a:cs typeface="Carlito"/>
                        </a:rPr>
                        <a:t>(X+Y)’</a:t>
                      </a:r>
                      <a:endParaRPr sz="1800" dirty="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417195">
                        <a:lnSpc>
                          <a:spcPct val="100000"/>
                        </a:lnSpc>
                        <a:spcBef>
                          <a:spcPts val="245"/>
                        </a:spcBef>
                      </a:pPr>
                      <a:r>
                        <a:rPr sz="1800" b="1" spc="-10" dirty="0">
                          <a:solidFill>
                            <a:schemeClr val="tx1"/>
                          </a:solidFill>
                          <a:latin typeface="Carlito"/>
                          <a:cs typeface="Carlito"/>
                        </a:rPr>
                        <a:t>X’</a:t>
                      </a:r>
                      <a:endParaRPr sz="1800" dirty="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377825">
                        <a:lnSpc>
                          <a:spcPct val="100000"/>
                        </a:lnSpc>
                        <a:spcBef>
                          <a:spcPts val="245"/>
                        </a:spcBef>
                      </a:pPr>
                      <a:r>
                        <a:rPr sz="1800" b="1" spc="10" dirty="0">
                          <a:solidFill>
                            <a:schemeClr val="tx1"/>
                          </a:solidFill>
                          <a:latin typeface="Carlito"/>
                          <a:cs typeface="Carlito"/>
                        </a:rPr>
                        <a:t>Y’</a:t>
                      </a:r>
                      <a:endParaRPr sz="1800" dirty="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b="1" spc="-70" dirty="0">
                          <a:solidFill>
                            <a:schemeClr val="tx1"/>
                          </a:solidFill>
                          <a:latin typeface="Carlito"/>
                          <a:cs typeface="Carlito"/>
                        </a:rPr>
                        <a:t>X’.Y’</a:t>
                      </a:r>
                      <a:endParaRPr sz="1800" dirty="0">
                        <a:solidFill>
                          <a:schemeClr val="tx1"/>
                        </a:solidFill>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r>
              <a:tr h="594692">
                <a:tc>
                  <a:txBody>
                    <a:bodyPr/>
                    <a:lstStyle/>
                    <a:p>
                      <a:pPr algn="ctr">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dirty="0">
                          <a:latin typeface="Carlito"/>
                          <a:cs typeface="Carlito"/>
                        </a:rPr>
                        <a:t>1</a:t>
                      </a: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452120">
                        <a:lnSpc>
                          <a:spcPct val="100000"/>
                        </a:lnSpc>
                        <a:spcBef>
                          <a:spcPts val="245"/>
                        </a:spcBef>
                      </a:pPr>
                      <a:r>
                        <a:rPr sz="1800" dirty="0">
                          <a:latin typeface="Carlito"/>
                          <a:cs typeface="Carlito"/>
                        </a:rPr>
                        <a:t>1</a:t>
                      </a: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410209">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60000"/>
                        <a:lumOff val="40000"/>
                      </a:schemeClr>
                    </a:solidFill>
                  </a:tcPr>
                </a:tc>
              </a:tr>
              <a:tr h="594827">
                <a:tc>
                  <a:txBody>
                    <a:bodyPr/>
                    <a:lstStyle/>
                    <a:p>
                      <a:pPr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452120">
                        <a:lnSpc>
                          <a:spcPct val="100000"/>
                        </a:lnSpc>
                        <a:spcBef>
                          <a:spcPts val="245"/>
                        </a:spcBef>
                      </a:pPr>
                      <a:r>
                        <a:rPr sz="1800" dirty="0">
                          <a:latin typeface="Carlito"/>
                          <a:cs typeface="Carlito"/>
                        </a:rPr>
                        <a:t>1</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410209">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594692">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452120">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410209">
                        <a:lnSpc>
                          <a:spcPct val="100000"/>
                        </a:lnSpc>
                        <a:spcBef>
                          <a:spcPts val="245"/>
                        </a:spcBef>
                      </a:pPr>
                      <a:r>
                        <a:rPr sz="1800" dirty="0">
                          <a:latin typeface="Carlito"/>
                          <a:cs typeface="Carlito"/>
                        </a:rPr>
                        <a:t>1</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0</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r h="594693">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algn="ctr">
                        <a:lnSpc>
                          <a:spcPct val="100000"/>
                        </a:lnSpc>
                        <a:spcBef>
                          <a:spcPts val="245"/>
                        </a:spcBef>
                      </a:pPr>
                      <a:r>
                        <a:rPr sz="1800" dirty="0">
                          <a:latin typeface="Carlito"/>
                          <a:cs typeface="Carlito"/>
                        </a:rPr>
                        <a:t>1</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905" algn="ctr">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452120">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410209">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c>
                  <a:txBody>
                    <a:bodyPr/>
                    <a:lstStyle/>
                    <a:p>
                      <a:pPr marL="1270" algn="ctr">
                        <a:lnSpc>
                          <a:spcPct val="100000"/>
                        </a:lnSpc>
                        <a:spcBef>
                          <a:spcPts val="245"/>
                        </a:spcBef>
                      </a:pPr>
                      <a:r>
                        <a:rPr sz="1800" dirty="0">
                          <a:latin typeface="Carlito"/>
                          <a:cs typeface="Carlito"/>
                        </a:rPr>
                        <a:t>0</a:t>
                      </a: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096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Equality of NOR and Bubbled AND</a:t>
            </a:r>
            <a:endParaRPr lang="en-US" dirty="0"/>
          </a:p>
        </p:txBody>
      </p:sp>
      <p:pic>
        <p:nvPicPr>
          <p:cNvPr id="30722" name="Picture 2"/>
          <p:cNvPicPr>
            <a:picLocks noGrp="1" noChangeAspect="1" noChangeArrowheads="1"/>
          </p:cNvPicPr>
          <p:nvPr>
            <p:ph idx="1"/>
          </p:nvPr>
        </p:nvPicPr>
        <p:blipFill>
          <a:blip r:embed="rId2" cstate="print">
            <a:duotone>
              <a:prstClr val="black"/>
              <a:schemeClr val="accent1">
                <a:tint val="45000"/>
                <a:satMod val="400000"/>
              </a:schemeClr>
            </a:duotone>
          </a:blip>
          <a:srcRect/>
          <a:stretch>
            <a:fillRect/>
          </a:stretch>
        </p:blipFill>
        <p:spPr bwMode="auto">
          <a:xfrm>
            <a:off x="1600200" y="838200"/>
            <a:ext cx="5638800" cy="3733800"/>
          </a:xfrm>
          <a:prstGeom prst="rect">
            <a:avLst/>
          </a:prstGeom>
          <a:noFill/>
          <a:ln w="28575">
            <a:solidFill>
              <a:schemeClr val="tx1"/>
            </a:solidFill>
            <a:miter lim="800000"/>
            <a:headEnd/>
            <a:tailEnd/>
          </a:ln>
          <a:effectLst/>
        </p:spPr>
      </p:pic>
      <p:pic>
        <p:nvPicPr>
          <p:cNvPr id="30723" name="Picture 3" descr="C:\Users\Sujatha\Desktop\images (1).png"/>
          <p:cNvPicPr>
            <a:picLocks noChangeAspect="1" noChangeArrowheads="1"/>
          </p:cNvPicPr>
          <p:nvPr/>
        </p:nvPicPr>
        <p:blipFill>
          <a:blip r:embed="rId3" cstate="print">
            <a:duotone>
              <a:prstClr val="black"/>
              <a:schemeClr val="accent1">
                <a:tint val="45000"/>
                <a:satMod val="400000"/>
              </a:schemeClr>
            </a:duotone>
          </a:blip>
          <a:srcRect/>
          <a:stretch>
            <a:fillRect/>
          </a:stretch>
        </p:blipFill>
        <p:spPr bwMode="auto">
          <a:xfrm>
            <a:off x="2209800" y="4724400"/>
            <a:ext cx="4495800" cy="1905000"/>
          </a:xfrm>
          <a:prstGeom prst="rect">
            <a:avLst/>
          </a:prstGeom>
          <a:noFill/>
          <a:ln w="19050">
            <a:solidFill>
              <a:schemeClr val="tx1"/>
            </a:solid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453</TotalTime>
  <Words>756</Words>
  <Application>Microsoft Office PowerPoint</Application>
  <PresentationFormat>On-screen Show (4:3)</PresentationFormat>
  <Paragraphs>296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  COMPUTER SYSTEM AND ORGANISATION (MODULE  6/6)  BY Mrs. SUJATA PRADHAN PGT(SS),AECS,ANUPURAM  </vt:lpstr>
      <vt:lpstr>Logic Gates &amp; Truth Tables</vt:lpstr>
      <vt:lpstr>Negative AND &amp; Negative OR gate</vt:lpstr>
      <vt:lpstr>DeMorgan’s First Theorem</vt:lpstr>
      <vt:lpstr>Evaluation of DeMorgan’sTheorem using Truth Table</vt:lpstr>
      <vt:lpstr>Equality of NAND and Bubbled OR</vt:lpstr>
      <vt:lpstr>DeMorgan’s Second Theorem</vt:lpstr>
      <vt:lpstr>DeMorgan’sTheorem using Truth Table</vt:lpstr>
      <vt:lpstr>Equality of NOR and Bubbled AND</vt:lpstr>
      <vt:lpstr>Boolean equations of De Morgan’s Theorem</vt:lpstr>
      <vt:lpstr>Universal Gates</vt:lpstr>
      <vt:lpstr>Universality of NAND Gates</vt:lpstr>
      <vt:lpstr>Universality of NOR Gates</vt:lpstr>
      <vt:lpstr>Boolean Equation of XOR and XNOR Gates</vt:lpstr>
      <vt:lpstr>Simplification of Boolean Function</vt:lpstr>
      <vt:lpstr> Minimization of Boolean Functions </vt:lpstr>
      <vt:lpstr>Boolean equation from a Circuit</vt:lpstr>
      <vt:lpstr>Laws of Boolean Algebra </vt:lpstr>
      <vt:lpstr>Simplification of Boolean Expressions</vt:lpstr>
      <vt:lpstr>SUMMARY</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COMPUTER SYSTEM AND ORGANISATION (MODULE  6/6)  BY Mrs. SUJATA PRADHAN PGT,AECS,ANUPURAM  </dc:title>
  <dc:creator>SUJATA</dc:creator>
  <cp:lastModifiedBy>SUJATA</cp:lastModifiedBy>
  <cp:revision>45</cp:revision>
  <dcterms:created xsi:type="dcterms:W3CDTF">2020-07-27T07:59:32Z</dcterms:created>
  <dcterms:modified xsi:type="dcterms:W3CDTF">2020-08-11T11:43:29Z</dcterms:modified>
</cp:coreProperties>
</file>